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619" r:id="rId3"/>
    <p:sldId id="289" r:id="rId4"/>
    <p:sldId id="563" r:id="rId5"/>
    <p:sldId id="566" r:id="rId6"/>
    <p:sldId id="567" r:id="rId7"/>
    <p:sldId id="575" r:id="rId8"/>
    <p:sldId id="569" r:id="rId9"/>
    <p:sldId id="578" r:id="rId10"/>
    <p:sldId id="577" r:id="rId11"/>
    <p:sldId id="568" r:id="rId12"/>
    <p:sldId id="573" r:id="rId13"/>
    <p:sldId id="570" r:id="rId14"/>
    <p:sldId id="574" r:id="rId15"/>
    <p:sldId id="618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11" r:id="rId26"/>
    <p:sldId id="609" r:id="rId27"/>
    <p:sldId id="610" r:id="rId28"/>
    <p:sldId id="612" r:id="rId2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7" autoAdjust="0"/>
    <p:restoredTop sz="91759" autoAdjust="0"/>
  </p:normalViewPr>
  <p:slideViewPr>
    <p:cSldViewPr snapToGrid="0" snapToObjects="1">
      <p:cViewPr varScale="1">
        <p:scale>
          <a:sx n="78" d="100"/>
          <a:sy n="78" d="100"/>
        </p:scale>
        <p:origin x="14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23.01.2023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23.01.2023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03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IBM MQ</a:t>
            </a:r>
            <a:r>
              <a:rPr lang="en-US" baseline="0" dirty="0"/>
              <a:t> Series, AWS Simple Queueing Service (SQS)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80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Stream Processing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11 Distributed Stream Processing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flink.apache.org/news/2019/02/13/unified-batch-streaming-blink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11 </a:t>
            </a:r>
            <a:r>
              <a:rPr lang="de-DE" sz="3200" b="1" dirty="0"/>
              <a:t>Stream Processing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r>
              <a:rPr lang="en-US" dirty="0" smtClean="0"/>
              <a:t>Slides credit: Matthias Boehm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Handling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Back Pressure</a:t>
            </a:r>
          </a:p>
          <a:p>
            <a:pPr lvl="1"/>
            <a:r>
              <a:rPr lang="en-US" dirty="0"/>
              <a:t>Graceful handling of </a:t>
            </a:r>
            <a:br>
              <a:rPr lang="en-US" dirty="0"/>
            </a:br>
            <a:r>
              <a:rPr lang="en-US" dirty="0"/>
              <a:t>overload w/o data loss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Slow down sources</a:t>
            </a:r>
          </a:p>
          <a:p>
            <a:pPr lvl="1"/>
            <a:r>
              <a:rPr lang="en-US" dirty="0"/>
              <a:t>E.g., blocking queues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Load Shedding</a:t>
            </a:r>
          </a:p>
          <a:p>
            <a:pPr lvl="1"/>
            <a:r>
              <a:rPr lang="en-US" dirty="0"/>
              <a:t>#1 </a:t>
            </a:r>
            <a:r>
              <a:rPr lang="en-US" b="1" dirty="0">
                <a:solidFill>
                  <a:srgbClr val="7889FB"/>
                </a:solidFill>
              </a:rPr>
              <a:t>Random-sampling</a:t>
            </a:r>
            <a:r>
              <a:rPr lang="en-US" dirty="0"/>
              <a:t>-based load shedding </a:t>
            </a:r>
          </a:p>
          <a:p>
            <a:pPr lvl="1"/>
            <a:r>
              <a:rPr lang="en-US" dirty="0"/>
              <a:t>#2 </a:t>
            </a:r>
            <a:r>
              <a:rPr lang="en-US" b="1" dirty="0">
                <a:solidFill>
                  <a:srgbClr val="7889FB"/>
                </a:solidFill>
              </a:rPr>
              <a:t>Relevance-based</a:t>
            </a:r>
            <a:r>
              <a:rPr lang="en-US" dirty="0"/>
              <a:t> load shedding</a:t>
            </a:r>
          </a:p>
          <a:p>
            <a:pPr lvl="1"/>
            <a:r>
              <a:rPr lang="en-US" dirty="0"/>
              <a:t>#3 </a:t>
            </a:r>
            <a:r>
              <a:rPr lang="en-US" b="1" dirty="0">
                <a:solidFill>
                  <a:srgbClr val="7889FB"/>
                </a:solidFill>
              </a:rPr>
              <a:t>Summary-based</a:t>
            </a:r>
            <a:r>
              <a:rPr lang="en-US" dirty="0"/>
              <a:t> load shedding (synopses)</a:t>
            </a:r>
          </a:p>
          <a:p>
            <a:pPr lvl="1"/>
            <a:r>
              <a:rPr lang="en-US" dirty="0"/>
              <a:t>Given SLA, select queries and shedding placement</a:t>
            </a:r>
            <a:br>
              <a:rPr lang="en-US" dirty="0"/>
            </a:br>
            <a:r>
              <a:rPr lang="en-US" dirty="0"/>
              <a:t>that minimize error and satisfy constraints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Distributed Stream Processing</a:t>
            </a:r>
            <a:r>
              <a:rPr lang="en-US" dirty="0"/>
              <a:t> </a:t>
            </a:r>
            <a:r>
              <a:rPr lang="en-US" b="0" dirty="0"/>
              <a:t>(see last part)</a:t>
            </a:r>
          </a:p>
          <a:p>
            <a:pPr lvl="1"/>
            <a:r>
              <a:rPr lang="en-US" dirty="0"/>
              <a:t>Data flow partitioning (distribute the query)</a:t>
            </a:r>
          </a:p>
          <a:p>
            <a:pPr lvl="1"/>
            <a:r>
              <a:rPr lang="en-US" dirty="0"/>
              <a:t>Key range partitioning (distribute the data stream)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93671" y="145749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08206" y="1520055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" name="Straight Arrow Connector 10"/>
          <p:cNvCxnSpPr>
            <a:stCxn id="7" idx="0"/>
            <a:endCxn id="5" idx="1"/>
          </p:cNvCxnSpPr>
          <p:nvPr/>
        </p:nvCxnSpPr>
        <p:spPr>
          <a:xfrm>
            <a:off x="6201483" y="1638408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Rounded Rectangle 13"/>
          <p:cNvSpPr/>
          <p:nvPr/>
        </p:nvSpPr>
        <p:spPr>
          <a:xfrm>
            <a:off x="7764752" y="1463980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198743" y="1526540"/>
            <a:ext cx="293277" cy="236705"/>
            <a:chOff x="5581337" y="3056661"/>
            <a:chExt cx="293277" cy="236705"/>
          </a:xfrm>
        </p:grpSpPr>
        <p:sp>
          <p:nvSpPr>
            <p:cNvPr id="16" name="Rectangle 1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Straight Arrow Connector 19"/>
          <p:cNvCxnSpPr>
            <a:stCxn id="16" idx="0"/>
            <a:endCxn id="14" idx="1"/>
          </p:cNvCxnSpPr>
          <p:nvPr/>
        </p:nvCxnSpPr>
        <p:spPr>
          <a:xfrm>
            <a:off x="7492020" y="1644893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stCxn id="5" idx="3"/>
            <a:endCxn id="19" idx="2"/>
          </p:cNvCxnSpPr>
          <p:nvPr/>
        </p:nvCxnSpPr>
        <p:spPr>
          <a:xfrm>
            <a:off x="6941143" y="1642161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4" name="Straight Arrow Connector 23"/>
          <p:cNvCxnSpPr>
            <a:stCxn id="14" idx="3"/>
          </p:cNvCxnSpPr>
          <p:nvPr/>
        </p:nvCxnSpPr>
        <p:spPr>
          <a:xfrm>
            <a:off x="8212224" y="1648646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27" name="Rounded Rectangle 26"/>
          <p:cNvSpPr/>
          <p:nvPr/>
        </p:nvSpPr>
        <p:spPr>
          <a:xfrm>
            <a:off x="5187292" y="1454252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31011" y="1516812"/>
            <a:ext cx="293277" cy="236705"/>
            <a:chOff x="5581337" y="3056661"/>
            <a:chExt cx="293277" cy="236705"/>
          </a:xfrm>
        </p:grpSpPr>
        <p:sp>
          <p:nvSpPr>
            <p:cNvPr id="29" name="Rectangle 2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29" idx="0"/>
            <a:endCxn id="27" idx="1"/>
          </p:cNvCxnSpPr>
          <p:nvPr/>
        </p:nvCxnSpPr>
        <p:spPr>
          <a:xfrm>
            <a:off x="4924288" y="1635165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4" name="Straight Arrow Connector 33"/>
          <p:cNvCxnSpPr>
            <a:stCxn id="27" idx="3"/>
            <a:endCxn id="10" idx="2"/>
          </p:cNvCxnSpPr>
          <p:nvPr/>
        </p:nvCxnSpPr>
        <p:spPr>
          <a:xfrm flipV="1">
            <a:off x="5634764" y="1638408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pSp>
        <p:nvGrpSpPr>
          <p:cNvPr id="37" name="Group 36"/>
          <p:cNvGrpSpPr/>
          <p:nvPr/>
        </p:nvGrpSpPr>
        <p:grpSpPr>
          <a:xfrm>
            <a:off x="4637806" y="1516811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8" name="Rectangle 37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753053" y="2232506"/>
            <a:ext cx="34765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Self-adjusting operator scheduling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runs at rate of slowest op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84851" y="1833312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07282" y="1830068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90802" y="1826825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3ms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3649875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6230667" y="3619653"/>
            <a:ext cx="20281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Nesime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Tatbul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Load Shedding in a Data Stream Manager.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902314" y="1520928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54" name="Rectangle 5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12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(Event, System, Processing)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Time</a:t>
            </a:r>
          </a:p>
          <a:p>
            <a:pPr lvl="1"/>
            <a:r>
              <a:rPr lang="en-US" dirty="0"/>
              <a:t>Real time when the event/</a:t>
            </a:r>
            <a:br>
              <a:rPr lang="en-US" dirty="0"/>
            </a:br>
            <a:r>
              <a:rPr lang="en-US" dirty="0"/>
              <a:t>data item was created</a:t>
            </a:r>
          </a:p>
          <a:p>
            <a:r>
              <a:rPr lang="en-US" dirty="0"/>
              <a:t>Ingestion Time</a:t>
            </a:r>
          </a:p>
          <a:p>
            <a:pPr lvl="1"/>
            <a:r>
              <a:rPr lang="en-US" dirty="0"/>
              <a:t>System time when the</a:t>
            </a:r>
            <a:br>
              <a:rPr lang="en-US" dirty="0"/>
            </a:br>
            <a:r>
              <a:rPr lang="en-US" dirty="0"/>
              <a:t>data item was received</a:t>
            </a:r>
          </a:p>
          <a:p>
            <a:r>
              <a:rPr lang="en-US" dirty="0"/>
              <a:t>Processing Time</a:t>
            </a:r>
          </a:p>
          <a:p>
            <a:pPr lvl="1"/>
            <a:r>
              <a:rPr lang="en-US" dirty="0"/>
              <a:t>System time when the</a:t>
            </a:r>
            <a:br>
              <a:rPr lang="en-US" dirty="0"/>
            </a:br>
            <a:r>
              <a:rPr lang="en-US" dirty="0"/>
              <a:t>data item is processed</a:t>
            </a:r>
          </a:p>
          <a:p>
            <a:endParaRPr lang="en-US" dirty="0"/>
          </a:p>
          <a:p>
            <a:r>
              <a:rPr lang="en-US" dirty="0"/>
              <a:t>In Practice</a:t>
            </a:r>
          </a:p>
          <a:p>
            <a:pPr lvl="1"/>
            <a:r>
              <a:rPr lang="en-US" dirty="0"/>
              <a:t>Delayed and unordered data items</a:t>
            </a:r>
          </a:p>
          <a:p>
            <a:pPr lvl="1"/>
            <a:r>
              <a:rPr lang="en-US" dirty="0"/>
              <a:t>Use of heuristics (e.g., </a:t>
            </a:r>
            <a:r>
              <a:rPr lang="en-US" b="1" dirty="0">
                <a:solidFill>
                  <a:schemeClr val="accent1"/>
                </a:solidFill>
              </a:rPr>
              <a:t>water marks = delay threshold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of more complex triggers (</a:t>
            </a:r>
            <a:r>
              <a:rPr lang="en-US" b="1" dirty="0">
                <a:solidFill>
                  <a:schemeClr val="accent1"/>
                </a:solidFill>
              </a:rPr>
              <a:t>speculative and late results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486403" y="4309352"/>
            <a:ext cx="3287948" cy="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 flipV="1">
            <a:off x="5486403" y="1439691"/>
            <a:ext cx="0" cy="286966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284067" y="4319079"/>
            <a:ext cx="16926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Event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8310" y="2333063"/>
            <a:ext cx="120205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 Time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86403" y="1984443"/>
            <a:ext cx="2490277" cy="232491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564221" y="378180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00413" y="3370600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959818" y="317280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316499" y="3033375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63453" y="2660482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96397" y="2268131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987709" y="193414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>
            <a:off x="7172535" y="2022821"/>
            <a:ext cx="648503" cy="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172535" y="1585608"/>
            <a:ext cx="648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69675" y="1651556"/>
            <a:ext cx="7003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8F1FAD-8CA6-4581-8C75-53B10127E98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080122" y="2111497"/>
            <a:ext cx="0" cy="63170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0583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 and Consistency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sz="12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sz="12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62" y="5000254"/>
            <a:ext cx="541711" cy="652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187123" y="5426148"/>
            <a:ext cx="780708" cy="676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88" y="5683124"/>
            <a:ext cx="1524585" cy="455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525" y="5673396"/>
            <a:ext cx="932414" cy="479612"/>
          </a:xfrm>
          <a:prstGeom prst="rect">
            <a:avLst/>
          </a:prstGeom>
        </p:spPr>
      </p:pic>
      <p:pic>
        <p:nvPicPr>
          <p:cNvPr id="1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1" y="5671810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2005" y="5321596"/>
            <a:ext cx="228656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Message-oriented Middleware, EAI, and Replication</a:t>
            </a:r>
          </a:p>
        </p:txBody>
      </p:sp>
    </p:spTree>
    <p:extLst>
      <p:ext uri="{BB962C8B-B14F-4D97-AF65-F5344CB8AC3E}">
        <p14:creationId xmlns:p14="http://schemas.microsoft.com/office/powerpoint/2010/main" val="29872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Windowing Approach</a:t>
            </a:r>
          </a:p>
          <a:p>
            <a:pPr lvl="1"/>
            <a:r>
              <a:rPr lang="en-US" dirty="0"/>
              <a:t>Many operations like joins/aggregation </a:t>
            </a:r>
            <a:r>
              <a:rPr lang="en-US" b="1" dirty="0">
                <a:solidFill>
                  <a:schemeClr val="accent1"/>
                </a:solidFill>
              </a:rPr>
              <a:t>undefined over unbounded streams</a:t>
            </a:r>
          </a:p>
          <a:p>
            <a:pPr lvl="1"/>
            <a:r>
              <a:rPr lang="en-US" dirty="0"/>
              <a:t>Compute operations over </a:t>
            </a:r>
            <a:r>
              <a:rPr lang="en-US" dirty="0">
                <a:solidFill>
                  <a:schemeClr val="tx1"/>
                </a:solidFill>
              </a:rPr>
              <a:t>windows of </a:t>
            </a:r>
            <a:r>
              <a:rPr lang="en-US" b="1" dirty="0">
                <a:solidFill>
                  <a:schemeClr val="tx1"/>
                </a:solidFill>
              </a:rPr>
              <a:t>(a)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(b)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elements counts</a:t>
            </a:r>
          </a:p>
          <a:p>
            <a:endParaRPr lang="en-US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Tumbling Window</a:t>
            </a:r>
          </a:p>
          <a:p>
            <a:pPr lvl="1"/>
            <a:r>
              <a:rPr lang="en-US" dirty="0"/>
              <a:t>Every data item is only</a:t>
            </a:r>
            <a:br>
              <a:rPr lang="en-US" dirty="0"/>
            </a:br>
            <a:r>
              <a:rPr lang="en-US" dirty="0"/>
              <a:t>part of a single window</a:t>
            </a:r>
          </a:p>
          <a:p>
            <a:pPr lvl="1"/>
            <a:r>
              <a:rPr lang="en-US" dirty="0"/>
              <a:t>Aka Jumping window</a:t>
            </a:r>
          </a:p>
          <a:p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Sliding Window</a:t>
            </a:r>
          </a:p>
          <a:p>
            <a:pPr lvl="1"/>
            <a:r>
              <a:rPr lang="en-US" dirty="0"/>
              <a:t>Time- or tuple-based </a:t>
            </a:r>
            <a:br>
              <a:rPr lang="en-US" dirty="0"/>
            </a:br>
            <a:r>
              <a:rPr lang="en-US" dirty="0"/>
              <a:t>sliding windows</a:t>
            </a:r>
          </a:p>
          <a:p>
            <a:pPr lvl="1"/>
            <a:r>
              <a:rPr lang="en-US" dirty="0"/>
              <a:t>Insert new and </a:t>
            </a:r>
            <a:br>
              <a:rPr lang="en-US" dirty="0"/>
            </a:br>
            <a:r>
              <a:rPr lang="en-US" dirty="0"/>
              <a:t>expire old data items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56692" y="2519464"/>
            <a:ext cx="3677056" cy="1601499"/>
            <a:chOff x="4556692" y="2519464"/>
            <a:chExt cx="3677056" cy="160149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722063" y="3630496"/>
              <a:ext cx="3511685" cy="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8" name="Rectangle 7"/>
            <p:cNvSpPr/>
            <p:nvPr/>
          </p:nvSpPr>
          <p:spPr>
            <a:xfrm>
              <a:off x="4864709" y="2869658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28687" y="307281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49181" y="306956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94162" y="307281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25942" y="306956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502080" y="307605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936583" y="3072810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351634" y="306956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72125" y="307605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53690" y="2866415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42670" y="287289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864709" y="3540867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834234" y="3537624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23213" y="3544109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556692" y="3748390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6217" y="3745145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12:07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95740" y="3751631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06862" y="2519464"/>
              <a:ext cx="154257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size = 2min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53449" y="4355069"/>
            <a:ext cx="3793608" cy="1717916"/>
            <a:chOff x="4553449" y="4355069"/>
            <a:chExt cx="3793608" cy="1717916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4718820" y="5582518"/>
              <a:ext cx="3511685" cy="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7" name="Rectangle 26"/>
            <p:cNvSpPr/>
            <p:nvPr/>
          </p:nvSpPr>
          <p:spPr>
            <a:xfrm>
              <a:off x="4861466" y="465630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5444" y="502483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145938" y="503131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590919" y="502483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112971" y="502159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98837" y="502807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33340" y="502483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358118" y="503131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568882" y="502807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50447" y="4750341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39427" y="4824921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861466" y="5492889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830991" y="5489646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819970" y="5496131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553449" y="5700412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22974" y="5697167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12:07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92497" y="5703653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12:09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60962" y="4704946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23860" y="4786010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03114" y="486058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42485" y="4355069"/>
              <a:ext cx="230457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size = 2min, step = 1min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92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Joins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Stream Join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Tumbling window: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 classic join methods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Sliding window</a:t>
            </a:r>
            <a:r>
              <a:rPr lang="en-US" dirty="0"/>
              <a:t> (symmetric </a:t>
            </a:r>
            <a:br>
              <a:rPr lang="en-US" dirty="0"/>
            </a:br>
            <a:r>
              <a:rPr lang="en-US" dirty="0"/>
              <a:t>for both R and S) </a:t>
            </a:r>
          </a:p>
          <a:p>
            <a:pPr lvl="2"/>
            <a:r>
              <a:rPr lang="en-US" dirty="0"/>
              <a:t>Applies to arbitrary join </a:t>
            </a:r>
            <a:r>
              <a:rPr lang="en-US" dirty="0" err="1"/>
              <a:t>pred</a:t>
            </a:r>
            <a:endParaRPr lang="en-US" dirty="0"/>
          </a:p>
          <a:p>
            <a:pPr lvl="2"/>
            <a:r>
              <a:rPr lang="en-US" dirty="0"/>
              <a:t>See </a:t>
            </a:r>
            <a:r>
              <a:rPr lang="en-US" b="1" dirty="0">
                <a:solidFill>
                  <a:srgbClr val="7889FB"/>
                </a:solidFill>
              </a:rPr>
              <a:t>DM 08 Query Processing (NLJ)</a:t>
            </a:r>
          </a:p>
          <a:p>
            <a:pPr lvl="1"/>
            <a:endParaRPr lang="en-US" sz="700" dirty="0"/>
          </a:p>
          <a:p>
            <a:r>
              <a:rPr lang="en-US" dirty="0"/>
              <a:t>Excursus: How Soccer Players </a:t>
            </a:r>
            <a:br>
              <a:rPr lang="en-US" dirty="0"/>
            </a:br>
            <a:r>
              <a:rPr lang="en-US" dirty="0"/>
              <a:t>Would do Stream Joins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Handshake-join</a:t>
            </a:r>
            <a:r>
              <a:rPr lang="en-US" dirty="0"/>
              <a:t> w/ 2-phase forwarding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/>
          <a:stretch/>
        </p:blipFill>
        <p:spPr>
          <a:xfrm>
            <a:off x="6384902" y="3816360"/>
            <a:ext cx="2533052" cy="1284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8113" y="1361871"/>
            <a:ext cx="4036977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For each new r in R: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1.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Scan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window of stream S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to find match tuples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2.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Insert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new r into window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of stream R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3.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Invalidate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expired tuples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in window of stream 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5379536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78229" y="5360080"/>
            <a:ext cx="24513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[Jens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Teubner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René Müller: How soccer players would do stream joins.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8" y="4756825"/>
            <a:ext cx="4576675" cy="144907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264595" y="5656927"/>
            <a:ext cx="4056435" cy="2"/>
          </a:xfrm>
          <a:prstGeom prst="straightConnector1">
            <a:avLst/>
          </a:prstGeom>
          <a:noFill/>
          <a:ln w="2540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>
            <a:off x="1378083" y="5090684"/>
            <a:ext cx="4040224" cy="0"/>
          </a:xfrm>
          <a:prstGeom prst="straightConnector1">
            <a:avLst/>
          </a:prstGeom>
          <a:noFill/>
          <a:ln w="25400" cap="sq" cmpd="sng" algn="ctr">
            <a:solidFill>
              <a:schemeClr val="accent1"/>
            </a:solidFill>
            <a:prstDash val="solid"/>
            <a:round/>
            <a:headEnd type="none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868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Joins,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Double-Pipelined Hash Join</a:t>
            </a:r>
          </a:p>
          <a:p>
            <a:pPr lvl="1"/>
            <a:r>
              <a:rPr lang="en-US" dirty="0"/>
              <a:t>Join of bounded streams (or unbounded w/ invalidation)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Equi</a:t>
            </a:r>
            <a:r>
              <a:rPr lang="en-US" b="1" dirty="0">
                <a:solidFill>
                  <a:schemeClr val="accent1"/>
                </a:solidFill>
              </a:rPr>
              <a:t> join predicate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symmetric and non-blocking</a:t>
            </a:r>
          </a:p>
          <a:p>
            <a:pPr lvl="1"/>
            <a:r>
              <a:rPr lang="en-US" dirty="0"/>
              <a:t>For every incoming tuple (e.g. left): probe (right)+emit, and build (left)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3885895" y="3152787"/>
            <a:ext cx="1495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rPr>
              <a:t>⋈</a:t>
            </a:r>
            <a:r>
              <a:rPr lang="de-DE" sz="2000" b="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rPr>
              <a:t>RID=SID</a:t>
            </a:r>
          </a:p>
        </p:txBody>
      </p:sp>
      <p:graphicFrame>
        <p:nvGraphicFramePr>
          <p:cNvPr id="6" name="Tabelle 20"/>
          <p:cNvGraphicFramePr>
            <a:graphicFrameLocks noGrp="1"/>
          </p:cNvGraphicFramePr>
          <p:nvPr/>
        </p:nvGraphicFramePr>
        <p:xfrm>
          <a:off x="3099239" y="3188942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328809" y="2850202"/>
            <a:ext cx="0" cy="41829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8" name="Tabelle 20"/>
          <p:cNvGraphicFramePr>
            <a:graphicFrameLocks noGrp="1"/>
          </p:cNvGraphicFramePr>
          <p:nvPr/>
        </p:nvGraphicFramePr>
        <p:xfrm>
          <a:off x="5304178" y="3195425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3200400" y="3810219"/>
            <a:ext cx="969522" cy="221674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13" name="Tabelle 20"/>
          <p:cNvGraphicFramePr>
            <a:graphicFrameLocks noGrp="1"/>
          </p:cNvGraphicFramePr>
          <p:nvPr/>
        </p:nvGraphicFramePr>
        <p:xfrm>
          <a:off x="1802215" y="4445250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20"/>
          <p:cNvGraphicFramePr>
            <a:graphicFrameLocks noGrp="1"/>
          </p:cNvGraphicFramePr>
          <p:nvPr/>
        </p:nvGraphicFramePr>
        <p:xfrm>
          <a:off x="1798972" y="4850567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20"/>
          <p:cNvGraphicFramePr>
            <a:graphicFrameLocks noGrp="1"/>
          </p:cNvGraphicFramePr>
          <p:nvPr/>
        </p:nvGraphicFramePr>
        <p:xfrm>
          <a:off x="1795728" y="5246159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20"/>
          <p:cNvGraphicFramePr>
            <a:graphicFrameLocks noGrp="1"/>
          </p:cNvGraphicFramePr>
          <p:nvPr/>
        </p:nvGraphicFramePr>
        <p:xfrm>
          <a:off x="1792485" y="5661207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H="1" flipV="1">
            <a:off x="5020152" y="3810219"/>
            <a:ext cx="923448" cy="221674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21" name="Tabelle 20"/>
          <p:cNvGraphicFramePr>
            <a:graphicFrameLocks noGrp="1"/>
          </p:cNvGraphicFramePr>
          <p:nvPr/>
        </p:nvGraphicFramePr>
        <p:xfrm>
          <a:off x="6127792" y="4451735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zy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elle 20"/>
          <p:cNvGraphicFramePr>
            <a:graphicFrameLocks noGrp="1"/>
          </p:cNvGraphicFramePr>
          <p:nvPr/>
        </p:nvGraphicFramePr>
        <p:xfrm>
          <a:off x="6124549" y="4857052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xw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0"/>
          <p:cNvGraphicFramePr>
            <a:graphicFrameLocks noGrp="1"/>
          </p:cNvGraphicFramePr>
          <p:nvPr/>
        </p:nvGraphicFramePr>
        <p:xfrm>
          <a:off x="6121305" y="5252644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le 20"/>
          <p:cNvGraphicFramePr>
            <a:graphicFrameLocks noGrp="1"/>
          </p:cNvGraphicFramePr>
          <p:nvPr/>
        </p:nvGraphicFramePr>
        <p:xfrm>
          <a:off x="3096637" y="3185697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elle 20"/>
          <p:cNvGraphicFramePr>
            <a:graphicFrameLocks noGrp="1"/>
          </p:cNvGraphicFramePr>
          <p:nvPr/>
        </p:nvGraphicFramePr>
        <p:xfrm>
          <a:off x="3093388" y="3182456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elle 20"/>
          <p:cNvGraphicFramePr>
            <a:graphicFrameLocks noGrp="1"/>
          </p:cNvGraphicFramePr>
          <p:nvPr/>
        </p:nvGraphicFramePr>
        <p:xfrm>
          <a:off x="5302926" y="3192182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elle 20"/>
          <p:cNvGraphicFramePr>
            <a:graphicFrameLocks noGrp="1"/>
          </p:cNvGraphicFramePr>
          <p:nvPr/>
        </p:nvGraphicFramePr>
        <p:xfrm>
          <a:off x="5307407" y="3190936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272" y="5446548"/>
            <a:ext cx="8411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725" y="5453032"/>
            <a:ext cx="8411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0629" y="4871968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1(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abxw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168" y="5248105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1(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efxw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3470" y="5663154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7(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ghzy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758249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5170982" y="631467"/>
            <a:ext cx="30687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[Zachary G. Ives, Daniela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Florescu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Marc Friedman,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Y. Levy, Daniel S. Weld: An Adaptive Query Execution System for Data Integration.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27387" y="5248105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7(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ghvu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graphicFrame>
        <p:nvGraphicFramePr>
          <p:cNvPr id="31" name="Tabelle 20"/>
          <p:cNvGraphicFramePr>
            <a:graphicFrameLocks noGrp="1"/>
          </p:cNvGraphicFramePr>
          <p:nvPr/>
        </p:nvGraphicFramePr>
        <p:xfrm>
          <a:off x="5313891" y="3187690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elle 20"/>
          <p:cNvGraphicFramePr>
            <a:graphicFrameLocks noGrp="1"/>
          </p:cNvGraphicFramePr>
          <p:nvPr/>
        </p:nvGraphicFramePr>
        <p:xfrm>
          <a:off x="3100854" y="3195425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1, 2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elle 20"/>
          <p:cNvGraphicFramePr>
            <a:graphicFrameLocks noGrp="1"/>
          </p:cNvGraphicFramePr>
          <p:nvPr/>
        </p:nvGraphicFramePr>
        <p:xfrm>
          <a:off x="2900814" y="3187184"/>
          <a:ext cx="97845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1, 1,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9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Query-Aware Stream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Example Use Case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AT&amp;T network monitoring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 err="1"/>
              <a:t>Gigascope</a:t>
            </a:r>
            <a:r>
              <a:rPr lang="en-US" dirty="0"/>
              <a:t> (e.g., OC768 network)</a:t>
            </a:r>
          </a:p>
          <a:p>
            <a:pPr lvl="1"/>
            <a:r>
              <a:rPr lang="en-US" dirty="0"/>
              <a:t>2x40 </a:t>
            </a:r>
            <a:r>
              <a:rPr lang="en-US" dirty="0" err="1"/>
              <a:t>Gbit</a:t>
            </a:r>
            <a:r>
              <a:rPr lang="en-US" dirty="0"/>
              <a:t>/s traffic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112M packets/s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26 cycles/tuple </a:t>
            </a:r>
            <a:r>
              <a:rPr lang="en-US" dirty="0">
                <a:sym typeface="Wingdings" panose="05000000000000000000" pitchFamily="2" charset="2"/>
              </a:rPr>
              <a:t>on 3Ghz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Complex query sets (apps w/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~50 queries</a:t>
            </a:r>
            <a:r>
              <a:rPr lang="en-US" dirty="0">
                <a:sym typeface="Wingdings" panose="05000000000000000000" pitchFamily="2" charset="2"/>
              </a:rPr>
              <a:t>) and massive data rates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Baseline Query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Execution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1391637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44374" y="1265177"/>
            <a:ext cx="345332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[Theodore Johnson,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Muthukrishnan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Vladislav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Shkapenyuk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Oliver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Spatscheck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Query-aware partitioning for monitoring massive network data streams.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2008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9353" y="5690692"/>
            <a:ext cx="460860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</a:rPr>
              <a:t>flows: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srcIP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destIP</a:t>
            </a:r>
            <a:r>
              <a:rPr lang="en-US" sz="1500" dirty="0">
                <a:latin typeface="Consolas" panose="020B0609020204030204" pitchFamily="49" charset="0"/>
              </a:rPr>
              <a:t>, COUNT(*) </a:t>
            </a:r>
            <a:r>
              <a:rPr lang="en-US" sz="1500" b="1" dirty="0">
                <a:latin typeface="Consolas" panose="020B0609020204030204" pitchFamily="49" charset="0"/>
              </a:rPr>
              <a:t>AS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cnt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 FROM</a:t>
            </a:r>
            <a:r>
              <a:rPr lang="en-US" sz="1500" dirty="0">
                <a:latin typeface="Consolas" panose="020B0609020204030204" pitchFamily="49" charset="0"/>
              </a:rPr>
              <a:t> TCP </a:t>
            </a:r>
            <a:r>
              <a:rPr lang="en-US" sz="1500" b="1" dirty="0">
                <a:latin typeface="Consolas" panose="020B0609020204030204" pitchFamily="49" charset="0"/>
              </a:rPr>
              <a:t>WHERE</a:t>
            </a:r>
            <a:r>
              <a:rPr lang="en-US" sz="1500" dirty="0">
                <a:latin typeface="Consolas" panose="020B0609020204030204" pitchFamily="49" charset="0"/>
              </a:rPr>
              <a:t> ... 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 GROUP BY</a:t>
            </a:r>
            <a:r>
              <a:rPr lang="en-US" sz="1500" dirty="0">
                <a:latin typeface="Consolas" panose="020B0609020204030204" pitchFamily="49" charset="0"/>
              </a:rPr>
              <a:t> time/60 </a:t>
            </a:r>
            <a:r>
              <a:rPr lang="en-US" sz="1500" b="1" dirty="0">
                <a:latin typeface="Consolas" panose="020B0609020204030204" pitchFamily="49" charset="0"/>
              </a:rPr>
              <a:t>AS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tb,srcIP,destIP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5838" y="4597947"/>
            <a:ext cx="460860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solidFill>
                  <a:srgbClr val="7889F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tb,srcIP,max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cnt</a:t>
            </a:r>
            <a:r>
              <a:rPr lang="en-US" sz="1500" dirty="0">
                <a:latin typeface="Consolas" panose="020B0609020204030204" pitchFamily="49" charset="0"/>
              </a:rPr>
              <a:t>) as </a:t>
            </a:r>
            <a:r>
              <a:rPr lang="en-US" sz="1500" dirty="0" err="1">
                <a:latin typeface="Consolas" panose="020B0609020204030204" pitchFamily="49" charset="0"/>
              </a:rPr>
              <a:t>max_cnt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 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Consolas" panose="020B0609020204030204" pitchFamily="49" charset="0"/>
              </a:rPr>
              <a:t>flows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 GROUP BY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srcIP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2596" y="3291197"/>
            <a:ext cx="4608601" cy="12464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flow_pairs</a:t>
            </a:r>
            <a:r>
              <a:rPr lang="en-US" sz="1500" dirty="0">
                <a:solidFill>
                  <a:srgbClr val="7889F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S1.tb, S1.srcIP, S1.max, S2.max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b="1" dirty="0">
                <a:latin typeface="Consolas" panose="020B0609020204030204" pitchFamily="49" charset="0"/>
              </a:rPr>
              <a:t>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latin typeface="Consolas" panose="020B0609020204030204" pitchFamily="49" charset="0"/>
              </a:rPr>
              <a:t> S1, 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latin typeface="Consolas" panose="020B0609020204030204" pitchFamily="49" charset="0"/>
              </a:rPr>
              <a:t> S2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b="1" dirty="0">
                <a:latin typeface="Consolas" panose="020B0609020204030204" pitchFamily="49" charset="0"/>
              </a:rPr>
              <a:t>WHERE</a:t>
            </a:r>
            <a:r>
              <a:rPr lang="en-US" sz="1500" dirty="0">
                <a:latin typeface="Consolas" panose="020B0609020204030204" pitchFamily="49" charset="0"/>
              </a:rPr>
              <a:t> S1.srcIP = S2.srcIP 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b="1" dirty="0">
                <a:latin typeface="Consolas" panose="020B0609020204030204" pitchFamily="49" charset="0"/>
              </a:rPr>
              <a:t>and</a:t>
            </a:r>
            <a:r>
              <a:rPr lang="en-US" sz="1500" dirty="0">
                <a:latin typeface="Consolas" panose="020B0609020204030204" pitchFamily="49" charset="0"/>
              </a:rPr>
              <a:t> S1.tb = S2.tb+1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1973" y="5152099"/>
            <a:ext cx="2969568" cy="1295840"/>
            <a:chOff x="391973" y="5152099"/>
            <a:chExt cx="2969568" cy="1295840"/>
          </a:xfrm>
        </p:grpSpPr>
        <p:sp>
          <p:nvSpPr>
            <p:cNvPr id="24" name="Textfeld 10"/>
            <p:cNvSpPr txBox="1"/>
            <p:nvPr/>
          </p:nvSpPr>
          <p:spPr>
            <a:xfrm>
              <a:off x="2724120" y="515209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9"/>
            <p:cNvCxnSpPr>
              <a:stCxn id="19" idx="0"/>
              <a:endCxn id="24" idx="2"/>
            </p:cNvCxnSpPr>
            <p:nvPr/>
          </p:nvCxnSpPr>
          <p:spPr>
            <a:xfrm flipH="1" flipV="1">
              <a:off x="3033103" y="5478051"/>
              <a:ext cx="282" cy="1570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502223" y="5582435"/>
              <a:ext cx="2859318" cy="865504"/>
              <a:chOff x="502223" y="5582435"/>
              <a:chExt cx="2859318" cy="865504"/>
            </a:xfrm>
          </p:grpSpPr>
          <p:cxnSp>
            <p:nvCxnSpPr>
              <p:cNvPr id="17" name="Gerade Verbindung 9"/>
              <p:cNvCxnSpPr>
                <a:stCxn id="21" idx="0"/>
                <a:endCxn id="19" idx="2"/>
              </p:cNvCxnSpPr>
              <p:nvPr/>
            </p:nvCxnSpPr>
            <p:spPr>
              <a:xfrm flipV="1">
                <a:off x="3028380" y="5961069"/>
                <a:ext cx="5005" cy="16091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feld 10"/>
              <p:cNvSpPr txBox="1"/>
              <p:nvPr/>
            </p:nvSpPr>
            <p:spPr>
              <a:xfrm>
                <a:off x="2724402" y="5635117"/>
                <a:ext cx="617965" cy="325952"/>
              </a:xfrm>
              <a:prstGeom prst="rect">
                <a:avLst/>
              </a:prstGeom>
              <a:noFill/>
            </p:spPr>
            <p:txBody>
              <a:bodyPr wrap="square" tIns="0" bIns="18000" rtlCol="0">
                <a:spAutoFit/>
              </a:bodyPr>
              <a:lstStyle/>
              <a:p>
                <a:pPr algn="ctr"/>
                <a:r>
                  <a:rPr lang="el-GR" sz="2000" b="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σ</a:t>
                </a:r>
                <a:endParaRPr lang="de-DE" sz="2000" b="0" dirty="0">
                  <a:latin typeface="Consolas" panose="020B0609020204030204" pitchFamily="49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feld 7"/>
              <p:cNvSpPr txBox="1"/>
              <p:nvPr/>
            </p:nvSpPr>
            <p:spPr>
              <a:xfrm>
                <a:off x="2695218" y="6121987"/>
                <a:ext cx="666323" cy="325952"/>
              </a:xfrm>
              <a:prstGeom prst="rect">
                <a:avLst/>
              </a:prstGeom>
              <a:noFill/>
            </p:spPr>
            <p:txBody>
              <a:bodyPr wrap="square" tIns="0" bIns="18000" rtlCol="0">
                <a:spAutoFit/>
              </a:bodyPr>
              <a:lstStyle/>
              <a:p>
                <a:pPr algn="ctr"/>
                <a:r>
                  <a:rPr lang="de-DE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TCP</a:t>
                </a:r>
                <a:endParaRPr lang="de-DE" sz="2000" b="0" baseline="-25000" dirty="0">
                  <a:latin typeface="Consolas" panose="020B0609020204030204" pitchFamily="49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02223" y="5582435"/>
                <a:ext cx="1861598" cy="37227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Low-level filtering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91973" y="516090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Low-level aggregation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9003" y="4662469"/>
            <a:ext cx="2959838" cy="489630"/>
            <a:chOff x="379003" y="4662469"/>
            <a:chExt cx="2959838" cy="489630"/>
          </a:xfrm>
        </p:grpSpPr>
        <p:sp>
          <p:nvSpPr>
            <p:cNvPr id="30" name="Textfeld 10"/>
            <p:cNvSpPr txBox="1"/>
            <p:nvPr/>
          </p:nvSpPr>
          <p:spPr>
            <a:xfrm>
              <a:off x="2720876" y="466246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Gerade Verbindung 9"/>
            <p:cNvCxnSpPr>
              <a:stCxn id="24" idx="0"/>
              <a:endCxn id="30" idx="2"/>
            </p:cNvCxnSpPr>
            <p:nvPr/>
          </p:nvCxnSpPr>
          <p:spPr>
            <a:xfrm flipH="1" flipV="1">
              <a:off x="3029859" y="4988421"/>
              <a:ext cx="3244" cy="1636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9003" y="468100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High-level aggregation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8729" y="3978614"/>
            <a:ext cx="3525659" cy="683855"/>
            <a:chOff x="388729" y="3978614"/>
            <a:chExt cx="3525659" cy="683855"/>
          </a:xfrm>
        </p:grpSpPr>
        <p:cxnSp>
          <p:nvCxnSpPr>
            <p:cNvPr id="13" name="Gerade Verbindung 9"/>
            <p:cNvCxnSpPr/>
            <p:nvPr/>
          </p:nvCxnSpPr>
          <p:spPr>
            <a:xfrm flipV="1">
              <a:off x="3046726" y="3978614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10"/>
            <p:cNvSpPr txBox="1"/>
            <p:nvPr/>
          </p:nvSpPr>
          <p:spPr>
            <a:xfrm>
              <a:off x="2799171" y="4153377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9"/>
            <p:cNvCxnSpPr>
              <a:endCxn id="30" idx="0"/>
            </p:cNvCxnSpPr>
            <p:nvPr/>
          </p:nvCxnSpPr>
          <p:spPr>
            <a:xfrm>
              <a:off x="2724402" y="4431872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9"/>
            <p:cNvCxnSpPr>
              <a:stCxn id="30" idx="0"/>
            </p:cNvCxnSpPr>
            <p:nvPr/>
          </p:nvCxnSpPr>
          <p:spPr>
            <a:xfrm flipV="1">
              <a:off x="3029859" y="4500770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88729" y="418489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Self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38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Query-Aware Stream Partitioning,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Query </a:t>
            </a:r>
            <a:br>
              <a:rPr lang="en-US" dirty="0"/>
            </a:br>
            <a:r>
              <a:rPr lang="en-US" dirty="0"/>
              <a:t>Execution Plan</a:t>
            </a:r>
          </a:p>
          <a:p>
            <a:pPr lvl="1"/>
            <a:r>
              <a:rPr lang="en-US" dirty="0"/>
              <a:t>Distributed plan</a:t>
            </a:r>
            <a:br>
              <a:rPr lang="en-US" dirty="0"/>
            </a:br>
            <a:r>
              <a:rPr lang="en-US" dirty="0"/>
              <a:t>operators</a:t>
            </a:r>
          </a:p>
          <a:p>
            <a:pPr lvl="1"/>
            <a:r>
              <a:rPr lang="en-US" dirty="0"/>
              <a:t>Pipeline and task</a:t>
            </a:r>
            <a:br>
              <a:rPr lang="en-US" dirty="0"/>
            </a:br>
            <a:r>
              <a:rPr lang="en-US" dirty="0"/>
              <a:t>parallelism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1906" y="3453321"/>
            <a:ext cx="1219170" cy="2469325"/>
            <a:chOff x="1051241" y="2490280"/>
            <a:chExt cx="1219170" cy="2469325"/>
          </a:xfrm>
        </p:grpSpPr>
        <p:cxnSp>
          <p:nvCxnSpPr>
            <p:cNvPr id="5" name="Gerade Verbindung 9"/>
            <p:cNvCxnSpPr/>
            <p:nvPr/>
          </p:nvCxnSpPr>
          <p:spPr>
            <a:xfrm flipV="1">
              <a:off x="1402749" y="2490280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9"/>
            <p:cNvCxnSpPr>
              <a:stCxn id="8" idx="0"/>
              <a:endCxn id="7" idx="2"/>
            </p:cNvCxnSpPr>
            <p:nvPr/>
          </p:nvCxnSpPr>
          <p:spPr>
            <a:xfrm flipV="1">
              <a:off x="1384403" y="4472735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1080425" y="414678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051241" y="463365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10"/>
            <p:cNvSpPr txBox="1"/>
            <p:nvPr/>
          </p:nvSpPr>
          <p:spPr>
            <a:xfrm>
              <a:off x="1080143" y="366376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Gerade Verbindung 9"/>
            <p:cNvCxnSpPr>
              <a:stCxn id="7" idx="0"/>
              <a:endCxn id="9" idx="2"/>
            </p:cNvCxnSpPr>
            <p:nvPr/>
          </p:nvCxnSpPr>
          <p:spPr>
            <a:xfrm flipH="1" flipV="1">
              <a:off x="1389126" y="3989717"/>
              <a:ext cx="282" cy="1570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>
              <a:off x="1076899" y="317413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Gerade Verbindung 9"/>
            <p:cNvCxnSpPr>
              <a:stCxn id="9" idx="0"/>
              <a:endCxn id="11" idx="2"/>
            </p:cNvCxnSpPr>
            <p:nvPr/>
          </p:nvCxnSpPr>
          <p:spPr>
            <a:xfrm flipH="1" flipV="1">
              <a:off x="1385882" y="3500087"/>
              <a:ext cx="3244" cy="1636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0"/>
            <p:cNvSpPr txBox="1"/>
            <p:nvPr/>
          </p:nvSpPr>
          <p:spPr>
            <a:xfrm>
              <a:off x="1155194" y="2665043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Gerade Verbindung 9"/>
            <p:cNvCxnSpPr>
              <a:endCxn id="11" idx="0"/>
            </p:cNvCxnSpPr>
            <p:nvPr/>
          </p:nvCxnSpPr>
          <p:spPr>
            <a:xfrm>
              <a:off x="1080425" y="2943538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9"/>
            <p:cNvCxnSpPr>
              <a:stCxn id="11" idx="0"/>
            </p:cNvCxnSpPr>
            <p:nvPr/>
          </p:nvCxnSpPr>
          <p:spPr>
            <a:xfrm flipV="1">
              <a:off x="1385882" y="3012436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ight Arrow 16"/>
          <p:cNvSpPr/>
          <p:nvPr/>
        </p:nvSpPr>
        <p:spPr>
          <a:xfrm>
            <a:off x="3331314" y="43740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49606" y="1311256"/>
            <a:ext cx="3767566" cy="4894991"/>
            <a:chOff x="4349606" y="1311256"/>
            <a:chExt cx="3767566" cy="4894991"/>
          </a:xfrm>
        </p:grpSpPr>
        <p:cxnSp>
          <p:nvCxnSpPr>
            <p:cNvPr id="19" name="Gerade Verbindung 9"/>
            <p:cNvCxnSpPr/>
            <p:nvPr/>
          </p:nvCxnSpPr>
          <p:spPr>
            <a:xfrm flipV="1">
              <a:off x="6249628" y="1418978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10"/>
            <p:cNvSpPr txBox="1"/>
            <p:nvPr/>
          </p:nvSpPr>
          <p:spPr>
            <a:xfrm>
              <a:off x="5923778" y="210283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9"/>
            <p:cNvCxnSpPr>
              <a:stCxn id="30" idx="0"/>
              <a:endCxn id="25" idx="2"/>
            </p:cNvCxnSpPr>
            <p:nvPr/>
          </p:nvCxnSpPr>
          <p:spPr>
            <a:xfrm flipV="1">
              <a:off x="6232032" y="2428785"/>
              <a:ext cx="729" cy="1608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10"/>
            <p:cNvSpPr txBox="1"/>
            <p:nvPr/>
          </p:nvSpPr>
          <p:spPr>
            <a:xfrm>
              <a:off x="6002073" y="1593741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9"/>
            <p:cNvCxnSpPr>
              <a:endCxn id="25" idx="0"/>
            </p:cNvCxnSpPr>
            <p:nvPr/>
          </p:nvCxnSpPr>
          <p:spPr>
            <a:xfrm>
              <a:off x="5927304" y="1872236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9"/>
            <p:cNvCxnSpPr>
              <a:stCxn id="25" idx="0"/>
            </p:cNvCxnSpPr>
            <p:nvPr/>
          </p:nvCxnSpPr>
          <p:spPr>
            <a:xfrm flipV="1">
              <a:off x="6232761" y="1941134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10"/>
            <p:cNvSpPr txBox="1"/>
            <p:nvPr/>
          </p:nvSpPr>
          <p:spPr>
            <a:xfrm>
              <a:off x="5923049" y="258963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52849" y="4529403"/>
              <a:ext cx="959511" cy="1676844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1</a:t>
              </a:r>
            </a:p>
          </p:txBody>
        </p:sp>
        <p:cxnSp>
          <p:nvCxnSpPr>
            <p:cNvPr id="32" name="Gerade Verbindung 9"/>
            <p:cNvCxnSpPr>
              <a:stCxn id="34" idx="0"/>
              <a:endCxn id="33" idx="2"/>
            </p:cNvCxnSpPr>
            <p:nvPr/>
          </p:nvCxnSpPr>
          <p:spPr>
            <a:xfrm flipV="1">
              <a:off x="4844217" y="5306072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10"/>
            <p:cNvSpPr txBox="1"/>
            <p:nvPr/>
          </p:nvSpPr>
          <p:spPr>
            <a:xfrm>
              <a:off x="4540239" y="4980120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feld 7"/>
            <p:cNvSpPr txBox="1"/>
            <p:nvPr/>
          </p:nvSpPr>
          <p:spPr>
            <a:xfrm>
              <a:off x="4511055" y="5466990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9"/>
            <p:cNvCxnSpPr>
              <a:stCxn id="48" idx="0"/>
              <a:endCxn id="30" idx="2"/>
            </p:cNvCxnSpPr>
            <p:nvPr/>
          </p:nvCxnSpPr>
          <p:spPr>
            <a:xfrm flipV="1">
              <a:off x="4855706" y="2915589"/>
              <a:ext cx="1376326" cy="1613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9"/>
            <p:cNvCxnSpPr>
              <a:stCxn id="38" idx="0"/>
              <a:endCxn id="37" idx="2"/>
            </p:cNvCxnSpPr>
            <p:nvPr/>
          </p:nvCxnSpPr>
          <p:spPr>
            <a:xfrm flipV="1">
              <a:off x="6232032" y="5312557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10"/>
            <p:cNvSpPr txBox="1"/>
            <p:nvPr/>
          </p:nvSpPr>
          <p:spPr>
            <a:xfrm>
              <a:off x="5928054" y="498660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feld 7"/>
            <p:cNvSpPr txBox="1"/>
            <p:nvPr/>
          </p:nvSpPr>
          <p:spPr>
            <a:xfrm>
              <a:off x="5898870" y="547347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Gerade Verbindung 9"/>
            <p:cNvCxnSpPr>
              <a:stCxn id="55" idx="0"/>
              <a:endCxn id="30" idx="2"/>
            </p:cNvCxnSpPr>
            <p:nvPr/>
          </p:nvCxnSpPr>
          <p:spPr>
            <a:xfrm flipH="1" flipV="1">
              <a:off x="6232032" y="2915589"/>
              <a:ext cx="11489" cy="16202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9"/>
            <p:cNvCxnSpPr>
              <a:stCxn id="42" idx="0"/>
              <a:endCxn id="41" idx="2"/>
            </p:cNvCxnSpPr>
            <p:nvPr/>
          </p:nvCxnSpPr>
          <p:spPr>
            <a:xfrm flipV="1">
              <a:off x="7629573" y="5319041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10"/>
            <p:cNvSpPr txBox="1"/>
            <p:nvPr/>
          </p:nvSpPr>
          <p:spPr>
            <a:xfrm>
              <a:off x="7325595" y="499308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7"/>
            <p:cNvSpPr txBox="1"/>
            <p:nvPr/>
          </p:nvSpPr>
          <p:spPr>
            <a:xfrm>
              <a:off x="7296411" y="547995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Gerade Verbindung 9"/>
            <p:cNvCxnSpPr>
              <a:stCxn id="57" idx="0"/>
              <a:endCxn id="30" idx="2"/>
            </p:cNvCxnSpPr>
            <p:nvPr/>
          </p:nvCxnSpPr>
          <p:spPr>
            <a:xfrm flipH="1" flipV="1">
              <a:off x="6232032" y="2915589"/>
              <a:ext cx="1409030" cy="16267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760117" y="4529403"/>
              <a:ext cx="959511" cy="1673601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57661" y="4529403"/>
              <a:ext cx="959511" cy="1670358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49606" y="1311256"/>
              <a:ext cx="3767566" cy="3057229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4</a:t>
              </a:r>
            </a:p>
            <a:p>
              <a:pPr algn="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1" name="Gerade Verbindung 9"/>
            <p:cNvCxnSpPr>
              <a:stCxn id="53" idx="0"/>
              <a:endCxn id="52" idx="2"/>
            </p:cNvCxnSpPr>
            <p:nvPr/>
          </p:nvCxnSpPr>
          <p:spPr>
            <a:xfrm flipV="1">
              <a:off x="4840974" y="3795041"/>
              <a:ext cx="5005" cy="1025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10"/>
            <p:cNvSpPr txBox="1"/>
            <p:nvPr/>
          </p:nvSpPr>
          <p:spPr>
            <a:xfrm>
              <a:off x="4536996" y="346908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feld 7"/>
            <p:cNvSpPr txBox="1"/>
            <p:nvPr/>
          </p:nvSpPr>
          <p:spPr>
            <a:xfrm>
              <a:off x="4507812" y="3897591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Gerade Verbindung 9"/>
            <p:cNvCxnSpPr>
              <a:stCxn id="59" idx="0"/>
              <a:endCxn id="30" idx="2"/>
            </p:cNvCxnSpPr>
            <p:nvPr/>
          </p:nvCxnSpPr>
          <p:spPr>
            <a:xfrm flipV="1">
              <a:off x="4845974" y="2915589"/>
              <a:ext cx="1386058" cy="962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894911" y="3192193"/>
              <a:ext cx="115759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Partitioning on </a:t>
              </a:r>
              <a:r>
                <a:rPr lang="en-US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srcIP</a:t>
              </a:r>
              <a:endPara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7" name="Gerade Verbindung 9"/>
            <p:cNvCxnSpPr>
              <a:endCxn id="48" idx="2"/>
            </p:cNvCxnSpPr>
            <p:nvPr/>
          </p:nvCxnSpPr>
          <p:spPr>
            <a:xfrm flipV="1">
              <a:off x="4850701" y="4855355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10"/>
            <p:cNvSpPr txBox="1"/>
            <p:nvPr/>
          </p:nvSpPr>
          <p:spPr>
            <a:xfrm>
              <a:off x="4546723" y="452940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Gerade Verbindung 9"/>
            <p:cNvCxnSpPr>
              <a:endCxn id="55" idx="2"/>
            </p:cNvCxnSpPr>
            <p:nvPr/>
          </p:nvCxnSpPr>
          <p:spPr>
            <a:xfrm flipV="1">
              <a:off x="6238516" y="4861840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10"/>
            <p:cNvSpPr txBox="1"/>
            <p:nvPr/>
          </p:nvSpPr>
          <p:spPr>
            <a:xfrm>
              <a:off x="5934538" y="453588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Gerade Verbindung 9"/>
            <p:cNvCxnSpPr>
              <a:endCxn id="57" idx="2"/>
            </p:cNvCxnSpPr>
            <p:nvPr/>
          </p:nvCxnSpPr>
          <p:spPr>
            <a:xfrm flipV="1">
              <a:off x="7636057" y="4868324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10"/>
            <p:cNvSpPr txBox="1"/>
            <p:nvPr/>
          </p:nvSpPr>
          <p:spPr>
            <a:xfrm>
              <a:off x="7332079" y="454237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Gerade Verbindung 9"/>
            <p:cNvCxnSpPr>
              <a:stCxn id="52" idx="0"/>
              <a:endCxn id="59" idx="2"/>
            </p:cNvCxnSpPr>
            <p:nvPr/>
          </p:nvCxnSpPr>
          <p:spPr>
            <a:xfrm flipH="1" flipV="1">
              <a:off x="4845974" y="3337837"/>
              <a:ext cx="5" cy="131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10"/>
            <p:cNvSpPr txBox="1"/>
            <p:nvPr/>
          </p:nvSpPr>
          <p:spPr>
            <a:xfrm>
              <a:off x="4536991" y="301188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4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37" y="3332144"/>
            <a:ext cx="3181226" cy="1438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Group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Large-Scale Stream Processing</a:t>
            </a:r>
          </a:p>
          <a:p>
            <a:pPr lvl="1"/>
            <a:r>
              <a:rPr lang="en-US" dirty="0"/>
              <a:t>Limited pipeline parallelism and task parallelism (independent subqueries)</a:t>
            </a:r>
          </a:p>
          <a:p>
            <a:pPr lvl="1"/>
            <a:r>
              <a:rPr lang="en-US" dirty="0"/>
              <a:t>Combine with </a:t>
            </a:r>
            <a:r>
              <a:rPr lang="en-US" b="1" dirty="0">
                <a:solidFill>
                  <a:srgbClr val="7889FB"/>
                </a:solidFill>
              </a:rPr>
              <a:t>data-parallelism over stream groups</a:t>
            </a:r>
          </a:p>
          <a:p>
            <a:pPr lvl="1"/>
            <a:endParaRPr lang="en-US" sz="70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Shuffle Grouping</a:t>
            </a:r>
          </a:p>
          <a:p>
            <a:pPr lvl="1"/>
            <a:r>
              <a:rPr lang="en-US" dirty="0"/>
              <a:t>Tuples are randomly distributed across consumer tasks</a:t>
            </a:r>
          </a:p>
          <a:p>
            <a:pPr lvl="1"/>
            <a:r>
              <a:rPr lang="en-US" dirty="0"/>
              <a:t>Good load balance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Fields Grouping</a:t>
            </a:r>
          </a:p>
          <a:p>
            <a:pPr lvl="1"/>
            <a:r>
              <a:rPr lang="en-US" dirty="0"/>
              <a:t>Tuples partitioned by grouping attributes</a:t>
            </a:r>
          </a:p>
          <a:p>
            <a:pPr lvl="1"/>
            <a:r>
              <a:rPr lang="en-US" dirty="0"/>
              <a:t>Guarantees order within keys, but load imbalance if skew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Partial Key Grouping</a:t>
            </a:r>
          </a:p>
          <a:p>
            <a:pPr lvl="1"/>
            <a:r>
              <a:rPr lang="en-US" dirty="0"/>
              <a:t>Apply </a:t>
            </a:r>
            <a:r>
              <a:rPr lang="en-US" b="1" dirty="0">
                <a:solidFill>
                  <a:schemeClr val="accent1"/>
                </a:solidFill>
              </a:rPr>
              <a:t>“power of two choices”</a:t>
            </a:r>
            <a:r>
              <a:rPr lang="en-US" dirty="0"/>
              <a:t> to streaming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Key splitting:</a:t>
            </a:r>
            <a:r>
              <a:rPr lang="en-US" dirty="0">
                <a:sym typeface="Wingdings" panose="05000000000000000000" pitchFamily="2" charset="2"/>
              </a:rPr>
              <a:t> select among 2 candidates per key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(works for all associative aggregation functions) 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#4 Others: Global, None, Direct, Local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06" y="2553523"/>
            <a:ext cx="1283998" cy="402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41" y="5144159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40877" y="4939876"/>
            <a:ext cx="220213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Uddin Nasir et al: The power of both choices: Practical load balancing for distributed stream processing engines.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522" y="680925"/>
            <a:ext cx="27821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</a:p>
        </p:txBody>
      </p:sp>
    </p:spTree>
    <p:extLst>
      <p:ext uri="{BB962C8B-B14F-4D97-AF65-F5344CB8AC3E}">
        <p14:creationId xmlns:p14="http://schemas.microsoft.com/office/powerpoint/2010/main" val="30187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#1 </a:t>
            </a:r>
            <a:r>
              <a:rPr lang="en-US" dirty="0">
                <a:solidFill>
                  <a:schemeClr val="tx1"/>
                </a:solidFill>
              </a:rPr>
              <a:t>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15 </a:t>
            </a:r>
            <a:r>
              <a:rPr lang="en-US" b="1" dirty="0">
                <a:solidFill>
                  <a:schemeClr val="accent1"/>
                </a:solidFill>
              </a:rPr>
              <a:t>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</a:t>
            </a:r>
            <a:r>
              <a:rPr lang="en-US" b="1" dirty="0" smtClean="0">
                <a:solidFill>
                  <a:schemeClr val="accent1"/>
                </a:solidFill>
              </a:rPr>
              <a:t>10, 2:30 pm</a:t>
            </a:r>
            <a:r>
              <a:rPr lang="en-US" dirty="0" smtClean="0">
                <a:solidFill>
                  <a:schemeClr val="tx1"/>
                </a:solidFill>
              </a:rPr>
              <a:t> (60+min </a:t>
            </a:r>
            <a:r>
              <a:rPr lang="en-US" dirty="0">
                <a:solidFill>
                  <a:schemeClr val="tx1"/>
                </a:solidFill>
              </a:rPr>
              <a:t>written exam)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Topology DAG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Spouts:</a:t>
            </a:r>
            <a:r>
              <a:rPr lang="en-US" dirty="0"/>
              <a:t> sources </a:t>
            </a:r>
            <a:br>
              <a:rPr lang="en-US" dirty="0"/>
            </a:br>
            <a:r>
              <a:rPr lang="en-US" dirty="0"/>
              <a:t>of streams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Bolts:</a:t>
            </a:r>
            <a:r>
              <a:rPr lang="en-US" dirty="0"/>
              <a:t> UDF </a:t>
            </a:r>
            <a:br>
              <a:rPr lang="en-US" dirty="0"/>
            </a:br>
            <a:r>
              <a:rPr lang="en-US" dirty="0"/>
              <a:t>compute ops </a:t>
            </a:r>
          </a:p>
          <a:p>
            <a:pPr lvl="1"/>
            <a:r>
              <a:rPr lang="en-US" dirty="0"/>
              <a:t>Tasks mapped to</a:t>
            </a:r>
            <a:br>
              <a:rPr lang="en-US" dirty="0"/>
            </a:br>
            <a:r>
              <a:rPr lang="en-US" dirty="0"/>
              <a:t>worker processes</a:t>
            </a:r>
            <a:br>
              <a:rPr lang="en-US" dirty="0"/>
            </a:br>
            <a:r>
              <a:rPr lang="en-US" dirty="0"/>
              <a:t>and executors </a:t>
            </a:r>
            <a:br>
              <a:rPr lang="en-US" dirty="0"/>
            </a:br>
            <a:r>
              <a:rPr lang="en-US" dirty="0"/>
              <a:t>(threads)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63050" y="2334636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98476" y="1637578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99197" y="2346379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98476" y="3139404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23107" y="2578223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19862" y="2847354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6686" y="3382376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73441" y="3651507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63714" y="1754611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60469" y="2023742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66954" y="2302603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62171" y="2610647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158926" y="2879778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 flipV="1">
            <a:off x="4185485" y="1864551"/>
            <a:ext cx="1778229" cy="82361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 flipV="1">
            <a:off x="4185485" y="2133682"/>
            <a:ext cx="1774984" cy="55448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4" name="Straight Arrow Connector 23"/>
          <p:cNvCxnSpPr>
            <a:stCxn id="9" idx="3"/>
            <a:endCxn id="15" idx="1"/>
          </p:cNvCxnSpPr>
          <p:nvPr/>
        </p:nvCxnSpPr>
        <p:spPr>
          <a:xfrm flipV="1">
            <a:off x="4185485" y="2412543"/>
            <a:ext cx="1781469" cy="27562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7" name="Straight Arrow Connector 26"/>
          <p:cNvCxnSpPr>
            <a:stCxn id="10" idx="3"/>
            <a:endCxn id="13" idx="1"/>
          </p:cNvCxnSpPr>
          <p:nvPr/>
        </p:nvCxnSpPr>
        <p:spPr>
          <a:xfrm flipV="1">
            <a:off x="4182240" y="1864551"/>
            <a:ext cx="1781474" cy="109274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0" name="Straight Arrow Connector 29"/>
          <p:cNvCxnSpPr>
            <a:stCxn id="10" idx="3"/>
            <a:endCxn id="14" idx="1"/>
          </p:cNvCxnSpPr>
          <p:nvPr/>
        </p:nvCxnSpPr>
        <p:spPr>
          <a:xfrm flipV="1">
            <a:off x="4182240" y="2133682"/>
            <a:ext cx="1778229" cy="82361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3" name="Straight Arrow Connector 32"/>
          <p:cNvCxnSpPr>
            <a:stCxn id="10" idx="3"/>
            <a:endCxn id="15" idx="1"/>
          </p:cNvCxnSpPr>
          <p:nvPr/>
        </p:nvCxnSpPr>
        <p:spPr>
          <a:xfrm flipV="1">
            <a:off x="4182240" y="2412543"/>
            <a:ext cx="1784714" cy="54475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6" name="Straight Arrow Connector 35"/>
          <p:cNvCxnSpPr>
            <a:stCxn id="9" idx="3"/>
            <a:endCxn id="11" idx="1"/>
          </p:cNvCxnSpPr>
          <p:nvPr/>
        </p:nvCxnSpPr>
        <p:spPr>
          <a:xfrm>
            <a:off x="4185485" y="2688163"/>
            <a:ext cx="1791201" cy="8041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9" name="Straight Arrow Connector 38"/>
          <p:cNvCxnSpPr>
            <a:stCxn id="10" idx="3"/>
            <a:endCxn id="12" idx="1"/>
          </p:cNvCxnSpPr>
          <p:nvPr/>
        </p:nvCxnSpPr>
        <p:spPr>
          <a:xfrm>
            <a:off x="4182240" y="2957294"/>
            <a:ext cx="1791201" cy="8041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2" name="Straight Arrow Connector 41"/>
          <p:cNvCxnSpPr>
            <a:stCxn id="12" idx="3"/>
            <a:endCxn id="17" idx="1"/>
          </p:cNvCxnSpPr>
          <p:nvPr/>
        </p:nvCxnSpPr>
        <p:spPr>
          <a:xfrm flipV="1">
            <a:off x="6435819" y="2989718"/>
            <a:ext cx="1723107" cy="771729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5" name="Straight Arrow Connector 44"/>
          <p:cNvCxnSpPr>
            <a:endCxn id="16" idx="1"/>
          </p:cNvCxnSpPr>
          <p:nvPr/>
        </p:nvCxnSpPr>
        <p:spPr>
          <a:xfrm flipV="1">
            <a:off x="6439064" y="2720587"/>
            <a:ext cx="1723107" cy="77173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8" name="Straight Arrow Connector 47"/>
          <p:cNvCxnSpPr>
            <a:stCxn id="13" idx="3"/>
            <a:endCxn id="16" idx="1"/>
          </p:cNvCxnSpPr>
          <p:nvPr/>
        </p:nvCxnSpPr>
        <p:spPr>
          <a:xfrm>
            <a:off x="6426092" y="1864551"/>
            <a:ext cx="1736079" cy="856036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1" name="Straight Arrow Connector 50"/>
          <p:cNvCxnSpPr>
            <a:stCxn id="14" idx="3"/>
            <a:endCxn id="16" idx="1"/>
          </p:cNvCxnSpPr>
          <p:nvPr/>
        </p:nvCxnSpPr>
        <p:spPr>
          <a:xfrm>
            <a:off x="6422847" y="2133682"/>
            <a:ext cx="1739324" cy="586905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4" name="Straight Arrow Connector 53"/>
          <p:cNvCxnSpPr>
            <a:stCxn id="15" idx="3"/>
            <a:endCxn id="16" idx="1"/>
          </p:cNvCxnSpPr>
          <p:nvPr/>
        </p:nvCxnSpPr>
        <p:spPr>
          <a:xfrm>
            <a:off x="6429332" y="2412543"/>
            <a:ext cx="1732839" cy="308044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7" name="Straight Arrow Connector 56"/>
          <p:cNvCxnSpPr>
            <a:endCxn id="17" idx="1"/>
          </p:cNvCxnSpPr>
          <p:nvPr/>
        </p:nvCxnSpPr>
        <p:spPr>
          <a:xfrm>
            <a:off x="6429332" y="1864551"/>
            <a:ext cx="1729594" cy="1125167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60" name="Straight Arrow Connector 59"/>
          <p:cNvCxnSpPr>
            <a:stCxn id="14" idx="3"/>
            <a:endCxn id="17" idx="1"/>
          </p:cNvCxnSpPr>
          <p:nvPr/>
        </p:nvCxnSpPr>
        <p:spPr>
          <a:xfrm>
            <a:off x="6422847" y="2133682"/>
            <a:ext cx="1736079" cy="856036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63" name="Straight Arrow Connector 62"/>
          <p:cNvCxnSpPr>
            <a:stCxn id="15" idx="3"/>
            <a:endCxn id="17" idx="1"/>
          </p:cNvCxnSpPr>
          <p:nvPr/>
        </p:nvCxnSpPr>
        <p:spPr>
          <a:xfrm>
            <a:off x="6429332" y="2412543"/>
            <a:ext cx="1729594" cy="577175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3497727" y="3332186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Spout 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41578" y="1247220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48063" y="2761497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53003" y="1950854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3</a:t>
            </a:r>
          </a:p>
        </p:txBody>
      </p:sp>
      <p:cxnSp>
        <p:nvCxnSpPr>
          <p:cNvPr id="71" name="Straight Arrow Connector 70"/>
          <p:cNvCxnSpPr>
            <a:stCxn id="9" idx="3"/>
            <a:endCxn id="12" idx="1"/>
          </p:cNvCxnSpPr>
          <p:nvPr/>
        </p:nvCxnSpPr>
        <p:spPr>
          <a:xfrm>
            <a:off x="4185485" y="2688163"/>
            <a:ext cx="1787956" cy="1073284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74" name="Straight Arrow Connector 73"/>
          <p:cNvCxnSpPr>
            <a:stCxn id="10" idx="3"/>
            <a:endCxn id="11" idx="1"/>
          </p:cNvCxnSpPr>
          <p:nvPr/>
        </p:nvCxnSpPr>
        <p:spPr>
          <a:xfrm>
            <a:off x="4182240" y="2957294"/>
            <a:ext cx="1794446" cy="53502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79" name="Straight Arrow Connector 78"/>
          <p:cNvCxnSpPr>
            <a:stCxn id="11" idx="3"/>
            <a:endCxn id="17" idx="1"/>
          </p:cNvCxnSpPr>
          <p:nvPr/>
        </p:nvCxnSpPr>
        <p:spPr>
          <a:xfrm flipV="1">
            <a:off x="6439064" y="2989718"/>
            <a:ext cx="1719862" cy="50259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82" name="Straight Arrow Connector 81"/>
          <p:cNvCxnSpPr>
            <a:stCxn id="12" idx="3"/>
            <a:endCxn id="16" idx="1"/>
          </p:cNvCxnSpPr>
          <p:nvPr/>
        </p:nvCxnSpPr>
        <p:spPr>
          <a:xfrm flipV="1">
            <a:off x="6435819" y="2720587"/>
            <a:ext cx="1726352" cy="104086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963917" y="4297804"/>
            <a:ext cx="7986408" cy="2400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Config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= new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Config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conf.setNumWorkers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(3);</a:t>
            </a:r>
          </a:p>
          <a:p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topBuilder.setSpout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("Spout1", new FooS1(),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("Bolt1", new FooB1(),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("Bolt2", new FooB2(),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("Bolt3", new FooB3(),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  <a:b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("Bolt1").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("Bolt2");</a:t>
            </a:r>
          </a:p>
          <a:p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StormSubmitter.submitTopology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(...,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topBuilder.createTopology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());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8" y="811584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Twitter Heron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Heavy use of Apache Storm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at Twitter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Issues: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debugging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performance</a:t>
            </a:r>
            <a:r>
              <a:rPr lang="en-US" dirty="0"/>
              <a:t>, shared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cluster resources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 pressure mechanism 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accent1"/>
                </a:solidFill>
              </a:rPr>
              <a:t>Twitter Heron</a:t>
            </a:r>
          </a:p>
          <a:p>
            <a:pPr lvl="1"/>
            <a:r>
              <a:rPr lang="en-US" dirty="0"/>
              <a:t>API-compatible distributed streaming engine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De-facto streaming engine at Twitter </a:t>
            </a:r>
            <a:r>
              <a:rPr lang="en-US" dirty="0"/>
              <a:t>since 2014</a:t>
            </a:r>
          </a:p>
          <a:p>
            <a:pPr lvl="1"/>
            <a:endParaRPr lang="en-US" sz="1400" dirty="0"/>
          </a:p>
          <a:p>
            <a:r>
              <a:rPr lang="en-US" dirty="0" err="1">
                <a:solidFill>
                  <a:schemeClr val="accent1"/>
                </a:solidFill>
              </a:rPr>
              <a:t>Dhalion</a:t>
            </a:r>
            <a:r>
              <a:rPr lang="en-US" dirty="0"/>
              <a:t> (Heron Extension)</a:t>
            </a:r>
          </a:p>
          <a:p>
            <a:pPr lvl="1"/>
            <a:r>
              <a:rPr lang="en-US" dirty="0"/>
              <a:t>Automatically reconfigure Heron topologies </a:t>
            </a:r>
            <a:br>
              <a:rPr lang="en-US" dirty="0"/>
            </a:br>
            <a:r>
              <a:rPr lang="en-US" dirty="0"/>
              <a:t>to meet throughput SLO</a:t>
            </a:r>
          </a:p>
          <a:p>
            <a:pPr lvl="1"/>
            <a:endParaRPr lang="en-US" sz="1400" dirty="0"/>
          </a:p>
          <a:p>
            <a:r>
              <a:rPr lang="en-US" dirty="0"/>
              <a:t>Now back pressure implemented in Apache Storm 2.0 (May 2019)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952" y="1219284"/>
            <a:ext cx="4423002" cy="2267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4952" y="1789886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per 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9847" y="1796369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Size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5832" y="1793127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Topologies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1814" y="1789883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Msgs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day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5850" y="856034"/>
            <a:ext cx="219196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Karthik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Ramasamy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886" y="3988139"/>
            <a:ext cx="560068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86" y="5113720"/>
            <a:ext cx="560068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498078" y="3851629"/>
            <a:ext cx="170185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[Sanjeev Kulkarni et al: Twitter Heron: Stream Processing at Scale.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9033" y="4996666"/>
            <a:ext cx="21109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Avrilia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Floratou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Dhalion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Self-Regulating Stream Processing in Heron.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993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Discretized Stream (Batch)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Fault tolerance</a:t>
            </a:r>
            <a:r>
              <a:rPr lang="en-US" dirty="0"/>
              <a:t> (low overhead, fast recovery)</a:t>
            </a:r>
          </a:p>
          <a:p>
            <a:pPr lvl="1"/>
            <a:r>
              <a:rPr lang="en-US" dirty="0"/>
              <a:t>Combination w/ </a:t>
            </a:r>
            <a:r>
              <a:rPr lang="en-US" b="1" dirty="0">
                <a:solidFill>
                  <a:srgbClr val="7889FB"/>
                </a:solidFill>
              </a:rPr>
              <a:t>distributed batch analytics</a:t>
            </a:r>
          </a:p>
          <a:p>
            <a:pPr lvl="1"/>
            <a:endParaRPr lang="en-US" sz="700" dirty="0"/>
          </a:p>
          <a:p>
            <a:r>
              <a:rPr lang="en-US" dirty="0"/>
              <a:t>Discretized Streams (</a:t>
            </a:r>
            <a:r>
              <a:rPr lang="en-US" dirty="0" err="1"/>
              <a:t>DStream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Batching of input tuples </a:t>
            </a:r>
            <a:r>
              <a:rPr lang="en-US" dirty="0"/>
              <a:t>(100ms </a:t>
            </a:r>
            <a:r>
              <a:rPr lang="en-AT" dirty="0"/>
              <a:t>–</a:t>
            </a:r>
            <a:r>
              <a:rPr lang="en-US" dirty="0"/>
              <a:t> 1s) based on ingest time</a:t>
            </a:r>
          </a:p>
          <a:p>
            <a:pPr lvl="1"/>
            <a:r>
              <a:rPr lang="en-US" dirty="0"/>
              <a:t>Periodically run distributed jobs of </a:t>
            </a:r>
            <a:r>
              <a:rPr lang="en-US" b="1" dirty="0">
                <a:solidFill>
                  <a:srgbClr val="7889FB"/>
                </a:solidFill>
              </a:rPr>
              <a:t>stateless, deterministic tasks</a:t>
            </a:r>
            <a:r>
              <a:rPr lang="en-US" dirty="0"/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DStreams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State of all tasks materialized as RDDs, recovery via lineage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Criticism:</a:t>
            </a:r>
            <a:r>
              <a:rPr lang="en-US" dirty="0"/>
              <a:t> High latency, required for batching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pic>
        <p:nvPicPr>
          <p:cNvPr id="5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30" y="725474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068543" y="3937544"/>
            <a:ext cx="7384792" cy="1261332"/>
            <a:chOff x="1068543" y="3937544"/>
            <a:chExt cx="7384792" cy="1261332"/>
          </a:xfrm>
        </p:grpSpPr>
        <p:sp>
          <p:nvSpPr>
            <p:cNvPr id="6" name="Rounded Rectangle 5"/>
            <p:cNvSpPr/>
            <p:nvPr/>
          </p:nvSpPr>
          <p:spPr>
            <a:xfrm>
              <a:off x="1068543" y="416230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59391" y="417852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79882" y="41850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27850" y="4054880"/>
              <a:ext cx="640454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46488" y="4093792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313356" y="415906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64484" y="4165550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20587" y="416654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65400" y="4163298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16528" y="416005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64308" y="415906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85724" y="418500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06215" y="418176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54182" y="4051638"/>
              <a:ext cx="904481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036437" y="417851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58490" y="4175278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778981" y="418176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26949" y="4051637"/>
              <a:ext cx="640454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4134" y="4552545"/>
              <a:ext cx="2986392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Sequence of immutable, partitioned datasets (RDDs)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392293" y="4100278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08606" y="3937544"/>
              <a:ext cx="164472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 Computation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49" y="1554645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924895" y="1437912"/>
            <a:ext cx="231443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Discretized streams: fault-tolerant streaming computation at scale.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416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Batch/Streaming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Streaming (</a:t>
            </a:r>
            <a:r>
              <a:rPr lang="en-US" dirty="0" err="1"/>
              <a:t>Databricks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Micro-batch computation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Back-pressure and water mark mechanisms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Structured streaming</a:t>
            </a:r>
            <a:r>
              <a:rPr lang="en-US" dirty="0"/>
              <a:t> via SQL (2.0), </a:t>
            </a:r>
            <a:r>
              <a:rPr lang="en-US" b="1" dirty="0">
                <a:solidFill>
                  <a:srgbClr val="7889FB"/>
                </a:solidFill>
              </a:rPr>
              <a:t>continuous streaming</a:t>
            </a:r>
            <a:r>
              <a:rPr lang="en-US" dirty="0"/>
              <a:t> (2.3)</a:t>
            </a:r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(Data Artisans, now Alibaba)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Tuple-at-a-time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Back-pressure and water mark mechanisms</a:t>
            </a:r>
          </a:p>
          <a:p>
            <a:pPr lvl="1"/>
            <a:r>
              <a:rPr lang="en-US" dirty="0"/>
              <a:t>Batch processing viewed as special case of streaming</a:t>
            </a:r>
          </a:p>
          <a:p>
            <a:r>
              <a:rPr lang="en-US" dirty="0"/>
              <a:t>Google Cloud Dataflow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Tuple-at-a-time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MR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FlumeJava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MillWheel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Dataflow</a:t>
            </a:r>
          </a:p>
          <a:p>
            <a:pPr lvl="1"/>
            <a:r>
              <a:rPr lang="en-US" dirty="0"/>
              <a:t>Google’s fully managed batch and stream service</a:t>
            </a:r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AT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Apache Beam (API+SDK from Dataflow)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Abstraction for Spark, </a:t>
            </a:r>
            <a:r>
              <a:rPr lang="en-US" b="1" dirty="0" err="1">
                <a:solidFill>
                  <a:srgbClr val="7889FB"/>
                </a:solidFill>
              </a:rPr>
              <a:t>Flink</a:t>
            </a:r>
            <a:r>
              <a:rPr lang="en-US" b="1" dirty="0">
                <a:solidFill>
                  <a:srgbClr val="7889FB"/>
                </a:solidFill>
              </a:rPr>
              <a:t>, Dataflow </a:t>
            </a:r>
            <a:r>
              <a:rPr lang="en-US" dirty="0"/>
              <a:t>w/ common API,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Individual runners for the different runtime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5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05" y="1469195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115" y="2726256"/>
            <a:ext cx="932414" cy="479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3719" y="3309778"/>
            <a:ext cx="242218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https://flink.apache.org/news/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2019/02/13/unified-batch-streaming-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blink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92" y="5384787"/>
            <a:ext cx="554728" cy="554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13" y="5578321"/>
            <a:ext cx="948447" cy="948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38" y="4408194"/>
            <a:ext cx="558213" cy="720000"/>
          </a:xfrm>
          <a:prstGeom prst="rect">
            <a:avLst/>
          </a:prstGeom>
          <a:noFill/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31149" y="4184458"/>
            <a:ext cx="224709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[T.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Akidau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et al.: The Dataflow Model: A Practical Approach to Balancing Correctness, Latency, and Cost in Massive-Scale, Unbounded, Out-of-Order Data Processing.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PVLDB 2015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081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Mining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Example Algorithms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Stream Mining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Streaming Analysis Model</a:t>
            </a:r>
          </a:p>
          <a:p>
            <a:pPr lvl="1"/>
            <a:r>
              <a:rPr lang="en-US" dirty="0"/>
              <a:t>Independent of actual storage model and processing system</a:t>
            </a:r>
          </a:p>
          <a:p>
            <a:pPr lvl="1"/>
            <a:r>
              <a:rPr lang="en-US" dirty="0"/>
              <a:t>Unbounded stream of data item S = (s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AT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Evaluate function f(S) as aggregate over stream or window of stream</a:t>
            </a:r>
          </a:p>
          <a:p>
            <a:pPr lvl="1"/>
            <a:r>
              <a:rPr lang="en-US" dirty="0"/>
              <a:t>Standing vs ad-hoc queries </a:t>
            </a:r>
          </a:p>
          <a:p>
            <a:pPr lvl="1"/>
            <a:endParaRPr lang="en-US" sz="1200" dirty="0"/>
          </a:p>
          <a:p>
            <a:r>
              <a:rPr lang="en-US" dirty="0"/>
              <a:t>Recap: Classification of 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strike="sngStrike" dirty="0"/>
              <a:t>Aggregation functions (</a:t>
            </a:r>
            <a:r>
              <a:rPr lang="en-US" strike="sngStrike" dirty="0">
                <a:solidFill>
                  <a:schemeClr val="accent1"/>
                </a:solidFill>
              </a:rPr>
              <a:t>MEDIAN</a:t>
            </a:r>
            <a:r>
              <a:rPr lang="en-US" strike="sngStrike" dirty="0"/>
              <a:t>, </a:t>
            </a:r>
            <a:r>
              <a:rPr lang="en-US" strike="sngStrike" dirty="0">
                <a:solidFill>
                  <a:schemeClr val="accent1"/>
                </a:solidFill>
              </a:rPr>
              <a:t>QUANTILES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approximations</a:t>
            </a:r>
            <a:endParaRPr lang="en-US" dirty="0"/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Selected Algorithms</a:t>
            </a:r>
          </a:p>
          <a:p>
            <a:pPr lvl="1"/>
            <a:r>
              <a:rPr lang="en-US" dirty="0" smtClean="0"/>
              <a:t>Approximate </a:t>
            </a:r>
            <a:r>
              <a:rPr lang="en-US" dirty="0"/>
              <a:t># Distinct Items (e.g., </a:t>
            </a:r>
            <a:r>
              <a:rPr lang="en-US" dirty="0" smtClean="0"/>
              <a:t>KMV)</a:t>
            </a:r>
            <a:endParaRPr lang="en-US" dirty="0"/>
          </a:p>
          <a:p>
            <a:pPr lvl="1"/>
            <a:r>
              <a:rPr lang="en-US" dirty="0"/>
              <a:t>Approximate Heavy Hitters (e.g. </a:t>
            </a:r>
            <a:r>
              <a:rPr lang="en-US" dirty="0" err="1"/>
              <a:t>CountMin</a:t>
            </a:r>
            <a:r>
              <a:rPr lang="en-US" dirty="0"/>
              <a:t>-Sketch)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8352" y="3249036"/>
            <a:ext cx="24027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Data Warehousing, ETL, and SQL/OLAP</a:t>
            </a:r>
          </a:p>
        </p:txBody>
      </p:sp>
    </p:spTree>
    <p:extLst>
      <p:ext uri="{BB962C8B-B14F-4D97-AF65-F5344CB8AC3E}">
        <p14:creationId xmlns:p14="http://schemas.microsoft.com/office/powerpoint/2010/main" val="2151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Distinct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Estimate # distinct items</a:t>
                </a:r>
                <a:r>
                  <a:rPr lang="en-US" dirty="0"/>
                  <a:t> in a dataset / data stream w/ limited memory</a:t>
                </a:r>
              </a:p>
              <a:p>
                <a:pPr lvl="1"/>
                <a:r>
                  <a:rPr lang="en-US" dirty="0"/>
                  <a:t>Support for set operations (union, intersect, difference)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K-Minimum Values (KMV)</a:t>
                </a:r>
              </a:p>
              <a:p>
                <a:pPr lvl="1"/>
                <a:r>
                  <a:rPr lang="en-US" dirty="0"/>
                  <a:t>Hash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avoid </a:t>
                </a:r>
                <a:br>
                  <a:rPr lang="en-US" dirty="0"/>
                </a:br>
                <a:r>
                  <a:rPr lang="en-US" dirty="0"/>
                  <a:t>collisions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space</a:t>
                </a:r>
                <a:endParaRPr lang="en-US" b="1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Store k minimum hash values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(e.g., via priority queue) in</a:t>
                </a:r>
                <a:br>
                  <a:rPr lang="en-US" dirty="0"/>
                </a:br>
                <a:r>
                  <a:rPr lang="en-US" dirty="0"/>
                  <a:t>normalized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Basic estimator: 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  <a:sym typeface="Wingdings" panose="05000000000000000000" pitchFamily="2" charset="2"/>
                  </a:rPr>
                  <a:t>Unbiased estimator:</a:t>
                </a:r>
                <a:endParaRPr lang="en-US" b="1" dirty="0">
                  <a:solidFill>
                    <a:srgbClr val="7889FB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47096" y="3404683"/>
            <a:ext cx="4101844" cy="687100"/>
            <a:chOff x="4747096" y="3404683"/>
            <a:chExt cx="4101844" cy="6871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876806" y="3538340"/>
              <a:ext cx="38489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806" y="3404683"/>
              <a:ext cx="0" cy="27632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715991" y="3404683"/>
              <a:ext cx="0" cy="27632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47096" y="3715966"/>
              <a:ext cx="272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76565" y="3722451"/>
              <a:ext cx="272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02800" y="2548406"/>
            <a:ext cx="3728069" cy="759992"/>
            <a:chOff x="5202800" y="2548406"/>
            <a:chExt cx="3728069" cy="759992"/>
          </a:xfrm>
        </p:grpSpPr>
        <p:sp>
          <p:nvSpPr>
            <p:cNvPr id="20" name="Rounded Rectangle 19"/>
            <p:cNvSpPr/>
            <p:nvPr/>
          </p:nvSpPr>
          <p:spPr>
            <a:xfrm>
              <a:off x="5202800" y="26861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5400000">
              <a:off x="6632968" y="2984851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47613" y="268286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698741" y="268934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954844" y="268061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99657" y="268709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50785" y="268385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698565" y="268286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9308" y="2548406"/>
              <a:ext cx="161156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Duplicates yield same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hash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5839790" y="3630788"/>
            <a:ext cx="0" cy="1510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72511" y="3871449"/>
            <a:ext cx="11682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baseline="-250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k=4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=0.24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39052" y="3479255"/>
            <a:ext cx="3632635" cy="143648"/>
            <a:chOff x="5039052" y="3479255"/>
            <a:chExt cx="3632635" cy="143648"/>
          </a:xfrm>
        </p:grpSpPr>
        <p:sp>
          <p:nvSpPr>
            <p:cNvPr id="44" name="Oval 43"/>
            <p:cNvSpPr/>
            <p:nvPr/>
          </p:nvSpPr>
          <p:spPr>
            <a:xfrm>
              <a:off x="5039052" y="3482503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230360" y="3479258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771864" y="3485743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112335" y="348574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420375" y="348249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71612" y="347925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534527" y="348573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151904" y="348249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944378" y="347925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610397" y="348574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295868" y="348249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670053" y="347925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518956" y="3479255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18428" y="4503905"/>
                <a:ext cx="2311940" cy="40979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𝐵𝐸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28" y="4503905"/>
                <a:ext cx="2311940" cy="409792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52536" y="4987044"/>
                <a:ext cx="2859822" cy="40979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36" y="4987044"/>
                <a:ext cx="2859822" cy="409792"/>
              </a:xfrm>
              <a:prstGeom prst="rect">
                <a:avLst/>
              </a:prstGeom>
              <a:blipFill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7533547" y="4590531"/>
            <a:ext cx="142465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16.67 vs 12.5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45" y="5529981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9" name="TextBox 68"/>
          <p:cNvSpPr txBox="1"/>
          <p:nvPr/>
        </p:nvSpPr>
        <p:spPr>
          <a:xfrm>
            <a:off x="1507787" y="5510525"/>
            <a:ext cx="425418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[Kevin S. Beyer, Peter J. Haas,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Yannis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Sismanis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Rainer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Gemulla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synopses for distinct-value estimation under multiset operations.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38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/>
      <p:bldP spid="66" grpId="0"/>
      <p:bldP spid="67" grpId="0"/>
      <p:bldP spid="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74387"/>
              </p:ext>
            </p:extLst>
          </p:nvPr>
        </p:nvGraphicFramePr>
        <p:xfrm>
          <a:off x="4816338" y="3565776"/>
          <a:ext cx="363699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6166">
                  <a:extLst>
                    <a:ext uri="{9D8B030D-6E8A-4147-A177-3AD203B41FA5}">
                      <a16:colId xmlns:a16="http://schemas.microsoft.com/office/drawing/2014/main" val="1952524201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08012274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13537223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1218352825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260587600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9516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1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5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9403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Summarization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Summarize stream in sketch</a:t>
            </a:r>
            <a:r>
              <a:rPr lang="en-US" dirty="0"/>
              <a:t>/synopsis w/ limited memory</a:t>
            </a:r>
          </a:p>
          <a:p>
            <a:pPr lvl="1"/>
            <a:r>
              <a:rPr lang="en-US" dirty="0"/>
              <a:t>Finding quantiles, frequent items (heavy hitters),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Count-Min (CM) Sketch</a:t>
            </a:r>
          </a:p>
          <a:p>
            <a:pPr lvl="1"/>
            <a:r>
              <a:rPr lang="en-US" dirty="0"/>
              <a:t>Two-dimensional count array</a:t>
            </a:r>
            <a:br>
              <a:rPr lang="en-US" dirty="0"/>
            </a:br>
            <a:r>
              <a:rPr lang="en-US" dirty="0"/>
              <a:t>of width w and depth d</a:t>
            </a:r>
          </a:p>
          <a:p>
            <a:pPr lvl="1"/>
            <a:r>
              <a:rPr lang="en-US" dirty="0"/>
              <a:t>d hash functions map</a:t>
            </a:r>
            <a:br>
              <a:rPr lang="en-US" dirty="0"/>
            </a:br>
            <a:r>
              <a:rPr lang="en-US" dirty="0"/>
              <a:t>{1 … n} </a:t>
            </a:r>
            <a:r>
              <a:rPr lang="en-US" dirty="0">
                <a:sym typeface="Wingdings" panose="05000000000000000000" pitchFamily="2" charset="2"/>
              </a:rPr>
              <a:t> {1 … w}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Update (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,c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):</a:t>
            </a:r>
            <a:r>
              <a:rPr lang="en-US" dirty="0">
                <a:sym typeface="Wingdings" panose="05000000000000000000" pitchFamily="2" charset="2"/>
              </a:rPr>
              <a:t> compute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 hashes for </a:t>
            </a:r>
            <a:r>
              <a:rPr lang="en-US" dirty="0" err="1">
                <a:sym typeface="Wingdings" panose="05000000000000000000" pitchFamily="2" charset="2"/>
              </a:rPr>
              <a:t>s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and increase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counts of all locations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Point query (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):</a:t>
            </a:r>
            <a:r>
              <a:rPr lang="en-US" dirty="0">
                <a:sym typeface="Wingdings" panose="05000000000000000000" pitchFamily="2" charset="2"/>
              </a:rPr>
              <a:t> compute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 hashes for </a:t>
            </a:r>
            <a:r>
              <a:rPr lang="en-US" dirty="0" err="1">
                <a:sym typeface="Wingdings" panose="05000000000000000000" pitchFamily="2" charset="2"/>
              </a:rPr>
              <a:t>s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baseline="-250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and estimate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frequency as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min(count[</a:t>
            </a:r>
            <a:r>
              <a:rPr lang="en-US" b="1" dirty="0" err="1">
                <a:solidFill>
                  <a:srgbClr val="7889FB"/>
                </a:solidFill>
                <a:sym typeface="Wingdings" panose="05000000000000000000" pitchFamily="2" charset="2"/>
              </a:rPr>
              <a:t>j,h</a:t>
            </a:r>
            <a:r>
              <a:rPr lang="en-US" b="1" baseline="-25000" dirty="0" err="1">
                <a:solidFill>
                  <a:srgbClr val="7889FB"/>
                </a:solidFill>
                <a:sym typeface="Wingdings" panose="05000000000000000000" pitchFamily="2" charset="2"/>
              </a:rPr>
              <a:t>j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(</a:t>
            </a:r>
            <a:r>
              <a:rPr lang="en-US" b="1" dirty="0" err="1">
                <a:solidFill>
                  <a:srgbClr val="7889FB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rgbClr val="7889FB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)])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17974" y="2548406"/>
            <a:ext cx="3728069" cy="759992"/>
            <a:chOff x="5017974" y="2548406"/>
            <a:chExt cx="3728069" cy="759992"/>
          </a:xfrm>
        </p:grpSpPr>
        <p:sp>
          <p:nvSpPr>
            <p:cNvPr id="8" name="Rounded Rectangle 7"/>
            <p:cNvSpPr/>
            <p:nvPr/>
          </p:nvSpPr>
          <p:spPr>
            <a:xfrm>
              <a:off x="5017974" y="26861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 rot="5400000">
              <a:off x="6448142" y="2984851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262787" y="268286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13915" y="268934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70018" y="268061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014831" y="268709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65959" y="268385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513739" y="268286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34482" y="2548406"/>
              <a:ext cx="161156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Unlikely similar hash collisions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791609"/>
              </p:ext>
            </p:extLst>
          </p:nvPr>
        </p:nvGraphicFramePr>
        <p:xfrm>
          <a:off x="4806613" y="3560734"/>
          <a:ext cx="363699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6166">
                  <a:extLst>
                    <a:ext uri="{9D8B030D-6E8A-4147-A177-3AD203B41FA5}">
                      <a16:colId xmlns:a16="http://schemas.microsoft.com/office/drawing/2014/main" val="1952524201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08012274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13537223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1218352825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260587600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9516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1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5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94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48264" y="3541278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54749" y="389796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61232" y="426437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7717" y="463078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74202" y="499719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03" y="788097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473620" y="631084"/>
            <a:ext cx="282089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[Graham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Cormode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Muthukrishnan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An Improved Data Stream Summary: The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Count-Min Sketch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Its Applications. LATIN 2004]</a:t>
            </a:r>
          </a:p>
        </p:txBody>
      </p:sp>
    </p:spTree>
    <p:extLst>
      <p:ext uri="{BB962C8B-B14F-4D97-AF65-F5344CB8AC3E}">
        <p14:creationId xmlns:p14="http://schemas.microsoft.com/office/powerpoint/2010/main" val="37530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/>
              <a:t>Data Stream Processing</a:t>
            </a:r>
          </a:p>
          <a:p>
            <a:r>
              <a:rPr lang="en-US" dirty="0"/>
              <a:t>Distributed Stream Processing</a:t>
            </a:r>
          </a:p>
          <a:p>
            <a:r>
              <a:rPr lang="en-US" dirty="0"/>
              <a:t>Data Stream Mining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smtClean="0">
                <a:solidFill>
                  <a:schemeClr val="tx1"/>
                </a:solidFill>
              </a:rPr>
              <a:t>27]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Written Exam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[Feb </a:t>
            </a:r>
            <a:r>
              <a:rPr lang="en-US" dirty="0" smtClean="0">
                <a:solidFill>
                  <a:schemeClr val="tx1"/>
                </a:solidFill>
              </a:rPr>
              <a:t>10</a:t>
            </a:r>
            <a:r>
              <a:rPr lang="en-US" dirty="0" smtClean="0">
                <a:solidFill>
                  <a:schemeClr val="tx1"/>
                </a:solidFill>
              </a:rPr>
              <a:t>, 2:30 pm</a:t>
            </a:r>
            <a:r>
              <a:rPr lang="en-US" dirty="0">
                <a:solidFill>
                  <a:schemeClr val="tx1"/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49344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Stream Processing</a:t>
            </a:r>
          </a:p>
          <a:p>
            <a:r>
              <a:rPr lang="en-US" dirty="0"/>
              <a:t>Distributed Stream Processing</a:t>
            </a:r>
          </a:p>
          <a:p>
            <a:r>
              <a:rPr lang="en-US" dirty="0"/>
              <a:t>Data Stream Mining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20" y="3091269"/>
            <a:ext cx="7717277" cy="29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Data Streams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Event and message streams</a:t>
            </a:r>
            <a:r>
              <a:rPr lang="en-US" dirty="0"/>
              <a:t> (e.g., click stream, twitter,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Sensor networks, </a:t>
            </a:r>
            <a:r>
              <a:rPr lang="en-US" dirty="0" err="1"/>
              <a:t>IoT</a:t>
            </a:r>
            <a:r>
              <a:rPr lang="en-US" dirty="0"/>
              <a:t>, and monitoring (traffic, </a:t>
            </a:r>
            <a:r>
              <a:rPr lang="en-US" dirty="0" err="1"/>
              <a:t>env</a:t>
            </a:r>
            <a:r>
              <a:rPr lang="en-US" dirty="0"/>
              <a:t>, networks)</a:t>
            </a:r>
          </a:p>
          <a:p>
            <a:pPr lvl="1"/>
            <a:endParaRPr lang="en-US" dirty="0"/>
          </a:p>
          <a:p>
            <a:r>
              <a:rPr lang="en-US" dirty="0"/>
              <a:t>Stream Processing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Infinite input streams</a:t>
            </a:r>
            <a:r>
              <a:rPr lang="en-US" dirty="0"/>
              <a:t>, often with window semantics</a:t>
            </a:r>
          </a:p>
          <a:p>
            <a:pPr lvl="1"/>
            <a:r>
              <a:rPr lang="en-US" dirty="0"/>
              <a:t>Continuous (aka standing) queries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90E47-6EB2-41DC-88F9-8BF5BB0E60B7}"/>
              </a:ext>
            </a:extLst>
          </p:cNvPr>
          <p:cNvGrpSpPr/>
          <p:nvPr/>
        </p:nvGrpSpPr>
        <p:grpSpPr>
          <a:xfrm>
            <a:off x="408562" y="3894186"/>
            <a:ext cx="3029889" cy="2318900"/>
            <a:chOff x="408562" y="3894186"/>
            <a:chExt cx="3029889" cy="2318900"/>
          </a:xfrm>
        </p:grpSpPr>
        <p:sp>
          <p:nvSpPr>
            <p:cNvPr id="19" name="Flowchart: Magnetic Disk 18"/>
            <p:cNvSpPr/>
            <p:nvPr/>
          </p:nvSpPr>
          <p:spPr>
            <a:xfrm>
              <a:off x="1404221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Flowchart: Process 19"/>
            <p:cNvSpPr/>
            <p:nvPr/>
          </p:nvSpPr>
          <p:spPr>
            <a:xfrm>
              <a:off x="1598514" y="4533104"/>
              <a:ext cx="1632605" cy="483432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DBMS</a:t>
              </a: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2129105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2853989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/>
            <p:cNvCxnSpPr>
              <a:stCxn id="20" idx="2"/>
              <a:endCxn id="19" idx="1"/>
            </p:cNvCxnSpPr>
            <p:nvPr/>
          </p:nvCxnSpPr>
          <p:spPr>
            <a:xfrm flipH="1">
              <a:off x="1696452" y="5016536"/>
              <a:ext cx="718365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2"/>
              <a:endCxn id="21" idx="1"/>
            </p:cNvCxnSpPr>
            <p:nvPr/>
          </p:nvCxnSpPr>
          <p:spPr>
            <a:xfrm>
              <a:off x="2414817" y="5016536"/>
              <a:ext cx="6519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2"/>
              <a:endCxn id="22" idx="1"/>
            </p:cNvCxnSpPr>
            <p:nvPr/>
          </p:nvCxnSpPr>
          <p:spPr>
            <a:xfrm>
              <a:off x="2414817" y="5016536"/>
              <a:ext cx="731403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685123" y="3894186"/>
              <a:ext cx="144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</a:p>
          </p:txBody>
        </p:sp>
        <p:cxnSp>
          <p:nvCxnSpPr>
            <p:cNvPr id="27" name="Straight Arrow Connector 26"/>
            <p:cNvCxnSpPr>
              <a:stCxn id="26" idx="2"/>
              <a:endCxn id="20" idx="0"/>
            </p:cNvCxnSpPr>
            <p:nvPr/>
          </p:nvCxnSpPr>
          <p:spPr>
            <a:xfrm>
              <a:off x="2410007" y="4263518"/>
              <a:ext cx="4810" cy="2695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558351" y="5843754"/>
              <a:ext cx="175332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Stored Data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8562" y="4456315"/>
              <a:ext cx="856034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“data at rest”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CC0B8B-9DDB-4304-B0F9-5126ADE6745E}"/>
              </a:ext>
            </a:extLst>
          </p:cNvPr>
          <p:cNvGrpSpPr/>
          <p:nvPr/>
        </p:nvGrpSpPr>
        <p:grpSpPr>
          <a:xfrm>
            <a:off x="4140879" y="3715968"/>
            <a:ext cx="4523249" cy="2352584"/>
            <a:chOff x="4140879" y="3715968"/>
            <a:chExt cx="4523249" cy="2352584"/>
          </a:xfrm>
        </p:grpSpPr>
        <p:sp>
          <p:nvSpPr>
            <p:cNvPr id="29" name="Lightning Bolt 28"/>
            <p:cNvSpPr/>
            <p:nvPr/>
          </p:nvSpPr>
          <p:spPr>
            <a:xfrm>
              <a:off x="4140879" y="4592625"/>
              <a:ext cx="885217" cy="787940"/>
            </a:xfrm>
            <a:prstGeom prst="lightningBol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002187" y="4926324"/>
              <a:ext cx="434664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4" name="Rounded Rectangle 3"/>
            <p:cNvSpPr/>
            <p:nvPr/>
          </p:nvSpPr>
          <p:spPr>
            <a:xfrm>
              <a:off x="5543600" y="4741658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221294" y="4456315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577972" y="4910268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362673" y="4741655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82375" y="5422221"/>
              <a:ext cx="2209482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Stored (Continuous) Queries</a:t>
              </a:r>
            </a:p>
          </p:txBody>
        </p:sp>
        <p:cxnSp>
          <p:nvCxnSpPr>
            <p:cNvPr id="35" name="Straight Arrow Connector 34"/>
            <p:cNvCxnSpPr>
              <a:stCxn id="4" idx="0"/>
              <a:endCxn id="31" idx="1"/>
            </p:cNvCxnSpPr>
            <p:nvPr/>
          </p:nvCxnSpPr>
          <p:spPr>
            <a:xfrm flipV="1">
              <a:off x="5767336" y="4640981"/>
              <a:ext cx="453958" cy="100677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39" name="Straight Arrow Connector 38"/>
            <p:cNvCxnSpPr>
              <a:stCxn id="4" idx="3"/>
              <a:endCxn id="32" idx="1"/>
            </p:cNvCxnSpPr>
            <p:nvPr/>
          </p:nvCxnSpPr>
          <p:spPr>
            <a:xfrm>
              <a:off x="5991072" y="4926324"/>
              <a:ext cx="586900" cy="16861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2" name="Straight Arrow Connector 41"/>
            <p:cNvCxnSpPr>
              <a:stCxn id="31" idx="3"/>
              <a:endCxn id="33" idx="1"/>
            </p:cNvCxnSpPr>
            <p:nvPr/>
          </p:nvCxnSpPr>
          <p:spPr>
            <a:xfrm>
              <a:off x="6668766" y="4640981"/>
              <a:ext cx="693907" cy="28534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6" name="Straight Arrow Connector 45"/>
            <p:cNvCxnSpPr>
              <a:stCxn id="32" idx="3"/>
              <a:endCxn id="33" idx="1"/>
            </p:cNvCxnSpPr>
            <p:nvPr/>
          </p:nvCxnSpPr>
          <p:spPr>
            <a:xfrm flipV="1">
              <a:off x="7025444" y="4926321"/>
              <a:ext cx="337229" cy="168613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7946431" y="4923081"/>
              <a:ext cx="434664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795737" y="4156838"/>
              <a:ext cx="73839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Input Stream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98351" y="4143868"/>
              <a:ext cx="73839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Output Stream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65008" y="3715968"/>
              <a:ext cx="30965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 Processing Engines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08094" y="5153464"/>
              <a:ext cx="856034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“data in motion”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59" y="908029"/>
            <a:ext cx="1051124" cy="5905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8" y="1002903"/>
            <a:ext cx="788817" cy="591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13" y="1639516"/>
            <a:ext cx="944872" cy="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Terminology,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Monitoring and alerting</a:t>
            </a:r>
            <a:r>
              <a:rPr lang="en-US" dirty="0"/>
              <a:t> (notifications on events /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Real-time reporting</a:t>
            </a:r>
            <a:r>
              <a:rPr lang="en-US" dirty="0"/>
              <a:t> (aggregate statistics for dashboards)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Real-time ETL</a:t>
            </a:r>
            <a:r>
              <a:rPr lang="en-US" dirty="0"/>
              <a:t> and event-driven data updates </a:t>
            </a:r>
          </a:p>
          <a:p>
            <a:pPr lvl="1"/>
            <a:r>
              <a:rPr lang="en-US" dirty="0"/>
              <a:t>Real-time decision making (fraud detection)</a:t>
            </a:r>
          </a:p>
          <a:p>
            <a:pPr lvl="1"/>
            <a:r>
              <a:rPr lang="en-US" dirty="0"/>
              <a:t>Data stream mining (summary statistics w/ limited memory)</a:t>
            </a:r>
          </a:p>
          <a:p>
            <a:pPr lvl="1"/>
            <a:endParaRPr lang="en-US" sz="700" dirty="0"/>
          </a:p>
          <a:p>
            <a:r>
              <a:rPr lang="en-US" dirty="0"/>
              <a:t>Data Stream</a:t>
            </a:r>
          </a:p>
          <a:p>
            <a:pPr lvl="1"/>
            <a:r>
              <a:rPr lang="en-US" dirty="0"/>
              <a:t>Unbounded stream of data tuples S = (s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AT" dirty="0"/>
              <a:t>…</a:t>
            </a:r>
            <a:r>
              <a:rPr lang="en-US" dirty="0"/>
              <a:t>) with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 =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d</a:t>
            </a:r>
            <a:r>
              <a:rPr lang="en-US" baseline="-25000" dirty="0"/>
              <a:t>i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Real-time</a:t>
            </a:r>
            <a:r>
              <a:rPr lang="en-US" dirty="0"/>
              <a:t> Latency Requirements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Real-time:</a:t>
            </a:r>
            <a:r>
              <a:rPr lang="en-US" dirty="0"/>
              <a:t> guaranteed task </a:t>
            </a:r>
            <a:r>
              <a:rPr lang="en-US" b="1" dirty="0">
                <a:solidFill>
                  <a:schemeClr val="accent1"/>
                </a:solidFill>
              </a:rPr>
              <a:t>completion by a given deadline</a:t>
            </a:r>
            <a:r>
              <a:rPr lang="en-US" dirty="0"/>
              <a:t> (30 fps)  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Near Real-time:</a:t>
            </a:r>
            <a:r>
              <a:rPr lang="en-US" dirty="0"/>
              <a:t> few milliseconds to seconds </a:t>
            </a:r>
          </a:p>
          <a:p>
            <a:pPr lvl="1"/>
            <a:r>
              <a:rPr lang="en-US" dirty="0"/>
              <a:t>In practice, used with much weaker meaning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4850" y="2120629"/>
            <a:ext cx="12720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Continuously active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324928" y="1789889"/>
            <a:ext cx="145915" cy="1507788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Stream Processing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196171" cy="4941101"/>
          </a:xfrm>
        </p:spPr>
        <p:txBody>
          <a:bodyPr/>
          <a:lstStyle/>
          <a:p>
            <a:r>
              <a:rPr lang="en-US" dirty="0"/>
              <a:t>2000s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stream management systems </a:t>
            </a:r>
            <a:r>
              <a:rPr lang="en-US" dirty="0"/>
              <a:t>(DSMS, mostly academic prototypes):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STREAM</a:t>
            </a:r>
            <a:r>
              <a:rPr lang="en-US" dirty="0"/>
              <a:t> (Stanford’01), </a:t>
            </a:r>
            <a:r>
              <a:rPr lang="en-US" b="1" dirty="0">
                <a:solidFill>
                  <a:srgbClr val="7889FB"/>
                </a:solidFill>
              </a:rPr>
              <a:t>Aurora</a:t>
            </a:r>
            <a:r>
              <a:rPr lang="en-US" dirty="0"/>
              <a:t> (Brown/MIT/Brandeis’02)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Borealis</a:t>
            </a:r>
            <a:r>
              <a:rPr lang="en-US" dirty="0">
                <a:sym typeface="Wingdings" panose="05000000000000000000" pitchFamily="2" charset="2"/>
              </a:rPr>
              <a:t> (‘05)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NiagaraCQ</a:t>
            </a:r>
            <a:r>
              <a:rPr lang="en-US" dirty="0"/>
              <a:t> (Wisconsin), </a:t>
            </a:r>
            <a:r>
              <a:rPr lang="en-US" b="1" dirty="0" err="1">
                <a:solidFill>
                  <a:srgbClr val="7889FB"/>
                </a:solidFill>
              </a:rPr>
              <a:t>TelegraphCQ</a:t>
            </a:r>
            <a:r>
              <a:rPr lang="en-US" dirty="0"/>
              <a:t> (Berkeley’03), and many others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but mostly unsuccessful in industry/practice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Message-oriented middleware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Enterprise Application Integration</a:t>
            </a:r>
            <a:r>
              <a:rPr lang="en-US" dirty="0"/>
              <a:t> (EAI):</a:t>
            </a:r>
            <a:br>
              <a:rPr lang="en-US" dirty="0"/>
            </a:br>
            <a:r>
              <a:rPr lang="en-US" dirty="0"/>
              <a:t>IBM </a:t>
            </a:r>
            <a:r>
              <a:rPr lang="en-US" b="1" dirty="0">
                <a:solidFill>
                  <a:srgbClr val="7889FB"/>
                </a:solidFill>
              </a:rPr>
              <a:t>Message Broker</a:t>
            </a:r>
            <a:r>
              <a:rPr lang="en-US" dirty="0"/>
              <a:t>, SAP </a:t>
            </a:r>
            <a:r>
              <a:rPr lang="en-US" b="1" dirty="0" err="1">
                <a:solidFill>
                  <a:srgbClr val="7889FB"/>
                </a:solidFill>
              </a:rPr>
              <a:t>eXchange</a:t>
            </a:r>
            <a:r>
              <a:rPr lang="en-US" b="1" dirty="0">
                <a:solidFill>
                  <a:srgbClr val="7889FB"/>
                </a:solidFill>
              </a:rPr>
              <a:t> Infra.</a:t>
            </a:r>
            <a:r>
              <a:rPr lang="en-US" dirty="0"/>
              <a:t>, MS </a:t>
            </a:r>
            <a:r>
              <a:rPr lang="en-US" b="1" dirty="0" err="1">
                <a:solidFill>
                  <a:srgbClr val="7889FB"/>
                </a:solidFill>
              </a:rPr>
              <a:t>Biztalk</a:t>
            </a:r>
            <a:r>
              <a:rPr lang="en-US" b="1" dirty="0">
                <a:solidFill>
                  <a:srgbClr val="7889FB"/>
                </a:solidFill>
              </a:rPr>
              <a:t> Server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TransConnect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700" dirty="0"/>
          </a:p>
          <a:p>
            <a:r>
              <a:rPr lang="en-US" dirty="0"/>
              <a:t>2010s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stream processing engines</a:t>
            </a:r>
            <a:r>
              <a:rPr lang="en-US" dirty="0"/>
              <a:t>, and “unified” batch/stream processing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Proprietary systems: </a:t>
            </a:r>
            <a:r>
              <a:rPr lang="en-US" dirty="0"/>
              <a:t>Google Cloud Dataflow, MS </a:t>
            </a:r>
            <a:r>
              <a:rPr lang="en-US" dirty="0" err="1"/>
              <a:t>StreamInsight</a:t>
            </a:r>
            <a:r>
              <a:rPr lang="en-US" dirty="0"/>
              <a:t> / Azure Stream Analytics, IBM </a:t>
            </a:r>
            <a:r>
              <a:rPr lang="en-US" dirty="0" err="1"/>
              <a:t>InfoSphere</a:t>
            </a:r>
            <a:r>
              <a:rPr lang="en-US" dirty="0"/>
              <a:t> Streams / Streaming Analytics, AWS Kinesis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Open-source systems: </a:t>
            </a:r>
            <a:r>
              <a:rPr lang="en-US" b="1" dirty="0">
                <a:solidFill>
                  <a:srgbClr val="7889FB"/>
                </a:solidFill>
              </a:rPr>
              <a:t>Apache Spark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Streaming</a:t>
            </a:r>
            <a:r>
              <a:rPr lang="en-US" dirty="0"/>
              <a:t> (Databricks),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Flink</a:t>
            </a:r>
            <a:r>
              <a:rPr lang="en-US" dirty="0"/>
              <a:t> (Data Artisans), </a:t>
            </a:r>
            <a:r>
              <a:rPr lang="en-US" b="1" dirty="0">
                <a:solidFill>
                  <a:srgbClr val="7889FB"/>
                </a:solidFill>
              </a:rPr>
              <a:t>Apache Kafka</a:t>
            </a:r>
            <a:r>
              <a:rPr lang="en-US" dirty="0"/>
              <a:t> (Confluent), </a:t>
            </a:r>
            <a:r>
              <a:rPr lang="en-US" b="1" dirty="0">
                <a:solidFill>
                  <a:srgbClr val="7889FB"/>
                </a:solidFill>
              </a:rPr>
              <a:t>Apache Storm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42" y="5683124"/>
            <a:ext cx="1524585" cy="455030"/>
          </a:xfrm>
          <a:prstGeom prst="rect">
            <a:avLst/>
          </a:prstGeom>
        </p:spPr>
      </p:pic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74" y="5660867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88" y="5654233"/>
            <a:ext cx="932414" cy="479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5724388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Native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System Architecture</a:t>
            </a:r>
          </a:p>
          <a:p>
            <a:pPr lvl="1"/>
            <a:r>
              <a:rPr lang="en-US" dirty="0"/>
              <a:t>Data flow graphs (potentially</a:t>
            </a:r>
            <a:br>
              <a:rPr lang="en-US" dirty="0"/>
            </a:br>
            <a:r>
              <a:rPr lang="en-US" dirty="0"/>
              <a:t>w/ multiple consumers)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Nodes: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asynchronous ops (w/ state)</a:t>
            </a:r>
            <a:br>
              <a:rPr lang="en-US" dirty="0"/>
            </a:br>
            <a:r>
              <a:rPr lang="en-US" dirty="0"/>
              <a:t>(e.g., separate threads)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Edges:</a:t>
            </a:r>
            <a:r>
              <a:rPr lang="en-US" dirty="0"/>
              <a:t> data dependencies</a:t>
            </a:r>
            <a:br>
              <a:rPr lang="en-US" dirty="0"/>
            </a:br>
            <a:r>
              <a:rPr lang="en-US" dirty="0"/>
              <a:t>(tuple/message streams)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Push model:</a:t>
            </a:r>
            <a:r>
              <a:rPr lang="en-US" dirty="0"/>
              <a:t> data production </a:t>
            </a:r>
            <a:br>
              <a:rPr lang="en-US" dirty="0"/>
            </a:br>
            <a:r>
              <a:rPr lang="en-US" dirty="0"/>
              <a:t>controlled by source</a:t>
            </a:r>
          </a:p>
          <a:p>
            <a:pPr lvl="1"/>
            <a:endParaRPr lang="en-US" sz="700" dirty="0"/>
          </a:p>
          <a:p>
            <a:r>
              <a:rPr lang="en-US" dirty="0"/>
              <a:t>Operator Model</a:t>
            </a:r>
          </a:p>
          <a:p>
            <a:pPr lvl="1"/>
            <a:r>
              <a:rPr lang="en-US" dirty="0"/>
              <a:t>Read from input queue</a:t>
            </a:r>
          </a:p>
          <a:p>
            <a:pPr lvl="1"/>
            <a:r>
              <a:rPr lang="en-US" dirty="0"/>
              <a:t>Write to potentially </a:t>
            </a:r>
            <a:br>
              <a:rPr lang="en-US" dirty="0"/>
            </a:br>
            <a:r>
              <a:rPr lang="en-US" dirty="0"/>
              <a:t>many output queues</a:t>
            </a:r>
          </a:p>
          <a:p>
            <a:pPr lvl="1"/>
            <a:r>
              <a:rPr lang="en-US" dirty="0"/>
              <a:t>Example Selection</a:t>
            </a:r>
            <a:br>
              <a:rPr lang="en-US" dirty="0"/>
            </a:br>
            <a:r>
              <a:rPr lang="el-GR" dirty="0"/>
              <a:t>σ</a:t>
            </a:r>
            <a:r>
              <a:rPr lang="en-US" baseline="-25000" dirty="0"/>
              <a:t>A=7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0638" y="4250987"/>
            <a:ext cx="4477950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while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!stopped ) {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r =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in.dequeue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blocking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pred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r.A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 )  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A==7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Queue o : out )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o.enqueue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(r);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blocking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67277" y="5750926"/>
            <a:ext cx="778958" cy="417324"/>
            <a:chOff x="1561928" y="5078588"/>
            <a:chExt cx="778958" cy="417324"/>
          </a:xfrm>
        </p:grpSpPr>
        <p:cxnSp>
          <p:nvCxnSpPr>
            <p:cNvPr id="6" name="Straight Arrow Connector 5"/>
            <p:cNvCxnSpPr>
              <a:endCxn id="7" idx="2"/>
            </p:cNvCxnSpPr>
            <p:nvPr/>
          </p:nvCxnSpPr>
          <p:spPr>
            <a:xfrm>
              <a:off x="1561928" y="5287250"/>
              <a:ext cx="310628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872556" y="5197250"/>
              <a:ext cx="180634" cy="180000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7" idx="7"/>
            </p:cNvCxnSpPr>
            <p:nvPr/>
          </p:nvCxnSpPr>
          <p:spPr>
            <a:xfrm flipV="1">
              <a:off x="2026737" y="5078588"/>
              <a:ext cx="283740" cy="14502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</p:cNvCxnSpPr>
            <p:nvPr/>
          </p:nvCxnSpPr>
          <p:spPr>
            <a:xfrm>
              <a:off x="2053190" y="5287250"/>
              <a:ext cx="28769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5"/>
            </p:cNvCxnSpPr>
            <p:nvPr/>
          </p:nvCxnSpPr>
          <p:spPr>
            <a:xfrm>
              <a:off x="2026737" y="5350890"/>
              <a:ext cx="283740" cy="14502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ightning Bolt 14"/>
          <p:cNvSpPr/>
          <p:nvPr/>
        </p:nvSpPr>
        <p:spPr>
          <a:xfrm>
            <a:off x="4617533" y="2955075"/>
            <a:ext cx="596491" cy="517698"/>
          </a:xfrm>
          <a:prstGeom prst="lightningBol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400292" y="2138112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03264" y="2134868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5647" y="305845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49422" y="3124766"/>
            <a:ext cx="293277" cy="236705"/>
            <a:chOff x="5581337" y="3056661"/>
            <a:chExt cx="293277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4557" y="2200672"/>
            <a:ext cx="293277" cy="236705"/>
            <a:chOff x="5581337" y="3056661"/>
            <a:chExt cx="293277" cy="236705"/>
          </a:xfrm>
        </p:grpSpPr>
        <p:sp>
          <p:nvSpPr>
            <p:cNvPr id="33" name="Rectangle 3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rot="19279571">
            <a:off x="6568317" y="2549393"/>
            <a:ext cx="293277" cy="236705"/>
            <a:chOff x="5581337" y="3056661"/>
            <a:chExt cx="293277" cy="236705"/>
          </a:xfrm>
        </p:grpSpPr>
        <p:sp>
          <p:nvSpPr>
            <p:cNvPr id="38" name="Rectangle 37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97103"/>
              </p:ext>
            </p:extLst>
          </p:nvPr>
        </p:nvGraphicFramePr>
        <p:xfrm>
          <a:off x="6063024" y="1541367"/>
          <a:ext cx="472172" cy="44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72">
                  <a:extLst>
                    <a:ext uri="{9D8B030D-6E8A-4147-A177-3AD203B41FA5}">
                      <a16:colId xmlns:a16="http://schemas.microsoft.com/office/drawing/2014/main" val="1476415631"/>
                    </a:ext>
                  </a:extLst>
                </a:gridCol>
              </a:tblGrid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30711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3778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19728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>
            <a:stCxn id="15" idx="5"/>
            <a:endCxn id="24" idx="2"/>
          </p:cNvCxnSpPr>
          <p:nvPr/>
        </p:nvCxnSpPr>
        <p:spPr>
          <a:xfrm>
            <a:off x="5075312" y="3242853"/>
            <a:ext cx="374110" cy="26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1" idx="0"/>
            <a:endCxn id="19" idx="1"/>
          </p:cNvCxnSpPr>
          <p:nvPr/>
        </p:nvCxnSpPr>
        <p:spPr>
          <a:xfrm>
            <a:off x="5742699" y="3243119"/>
            <a:ext cx="32294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0"/>
            <a:endCxn id="41" idx="2"/>
          </p:cNvCxnSpPr>
          <p:nvPr/>
        </p:nvCxnSpPr>
        <p:spPr>
          <a:xfrm flipV="1">
            <a:off x="6289383" y="2759378"/>
            <a:ext cx="311089" cy="29907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0"/>
            <a:endCxn id="17" idx="1"/>
          </p:cNvCxnSpPr>
          <p:nvPr/>
        </p:nvCxnSpPr>
        <p:spPr>
          <a:xfrm flipV="1">
            <a:off x="6829439" y="2319534"/>
            <a:ext cx="273825" cy="2565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3"/>
            <a:endCxn id="17" idx="1"/>
          </p:cNvCxnSpPr>
          <p:nvPr/>
        </p:nvCxnSpPr>
        <p:spPr>
          <a:xfrm>
            <a:off x="6535196" y="1763614"/>
            <a:ext cx="568068" cy="55592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3"/>
            <a:endCxn id="36" idx="2"/>
          </p:cNvCxnSpPr>
          <p:nvPr/>
        </p:nvCxnSpPr>
        <p:spPr>
          <a:xfrm flipV="1">
            <a:off x="7550736" y="2319025"/>
            <a:ext cx="273821" cy="50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0"/>
            <a:endCxn id="16" idx="1"/>
          </p:cNvCxnSpPr>
          <p:nvPr/>
        </p:nvCxnSpPr>
        <p:spPr>
          <a:xfrm>
            <a:off x="8117834" y="2319025"/>
            <a:ext cx="282458" cy="375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n 64"/>
          <p:cNvSpPr/>
          <p:nvPr/>
        </p:nvSpPr>
        <p:spPr>
          <a:xfrm>
            <a:off x="6436481" y="3292699"/>
            <a:ext cx="204943" cy="198852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an 44"/>
          <p:cNvSpPr/>
          <p:nvPr/>
        </p:nvSpPr>
        <p:spPr>
          <a:xfrm>
            <a:off x="7385663" y="3026531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8936" y="3428662"/>
            <a:ext cx="560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31923" y="4863829"/>
            <a:ext cx="3986031" cy="29609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Sharing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Multi-Query Optimization</a:t>
            </a:r>
          </a:p>
          <a:p>
            <a:pPr lvl="1"/>
            <a:r>
              <a:rPr lang="en-US" dirty="0"/>
              <a:t>Given </a:t>
            </a:r>
            <a:r>
              <a:rPr lang="en-US" b="1" dirty="0">
                <a:solidFill>
                  <a:schemeClr val="accent1"/>
                </a:solidFill>
              </a:rPr>
              <a:t>set of continuous queries </a:t>
            </a:r>
            <a:r>
              <a:rPr lang="en-US" dirty="0">
                <a:solidFill>
                  <a:schemeClr val="tx1"/>
                </a:solidFill>
              </a:rPr>
              <a:t>(deployed)</a:t>
            </a:r>
            <a:r>
              <a:rPr lang="en-US" dirty="0"/>
              <a:t>, compile minimal DAG w/o redundancy (see </a:t>
            </a:r>
            <a:r>
              <a:rPr lang="en-US" b="1" dirty="0">
                <a:solidFill>
                  <a:srgbClr val="7889FB"/>
                </a:solidFill>
              </a:rPr>
              <a:t>DM 08 Physical Design MV</a:t>
            </a:r>
            <a:r>
              <a:rPr lang="en-US" dirty="0"/>
              <a:t>)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subexpression elimination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and Queue Sharing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Operator sharing: </a:t>
            </a:r>
            <a:r>
              <a:rPr lang="en-US" dirty="0"/>
              <a:t>complex ops w/ multiple predicates for adaptive reordering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Queue sharing:</a:t>
            </a:r>
            <a:r>
              <a:rPr lang="en-US" dirty="0"/>
              <a:t> avoid duplicates in output queues via masks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611559" y="261699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86926" y="2467619"/>
            <a:ext cx="1817427" cy="1820771"/>
            <a:chOff x="1086926" y="2467619"/>
            <a:chExt cx="1817427" cy="1820771"/>
          </a:xfrm>
        </p:grpSpPr>
        <p:cxnSp>
          <p:nvCxnSpPr>
            <p:cNvPr id="7" name="Gerade Verbindung 9"/>
            <p:cNvCxnSpPr>
              <a:stCxn id="24" idx="0"/>
              <a:endCxn id="27" idx="2"/>
            </p:cNvCxnSpPr>
            <p:nvPr/>
          </p:nvCxnSpPr>
          <p:spPr>
            <a:xfrm flipV="1">
              <a:off x="2571192" y="3772085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7"/>
            <p:cNvSpPr txBox="1"/>
            <p:nvPr/>
          </p:nvSpPr>
          <p:spPr>
            <a:xfrm>
              <a:off x="1086926" y="395919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AS</a:t>
              </a:r>
            </a:p>
          </p:txBody>
        </p:sp>
        <p:sp>
          <p:nvSpPr>
            <p:cNvPr id="23" name="Textfeld 7"/>
            <p:cNvSpPr txBox="1"/>
            <p:nvPr/>
          </p:nvSpPr>
          <p:spPr>
            <a:xfrm>
              <a:off x="1677068" y="395595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24" name="Textfeld 7"/>
            <p:cNvSpPr txBox="1"/>
            <p:nvPr/>
          </p:nvSpPr>
          <p:spPr>
            <a:xfrm>
              <a:off x="2238030" y="3962438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25" name="Textfeld 10"/>
            <p:cNvSpPr txBox="1"/>
            <p:nvPr/>
          </p:nvSpPr>
          <p:spPr>
            <a:xfrm>
              <a:off x="1116798" y="3442890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feld 10"/>
            <p:cNvSpPr txBox="1"/>
            <p:nvPr/>
          </p:nvSpPr>
          <p:spPr>
            <a:xfrm>
              <a:off x="1706943" y="343964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10"/>
            <p:cNvSpPr txBox="1"/>
            <p:nvPr/>
          </p:nvSpPr>
          <p:spPr>
            <a:xfrm>
              <a:off x="2267905" y="344613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9"/>
            <p:cNvCxnSpPr>
              <a:stCxn id="23" idx="0"/>
              <a:endCxn id="26" idx="2"/>
            </p:cNvCxnSpPr>
            <p:nvPr/>
          </p:nvCxnSpPr>
          <p:spPr>
            <a:xfrm flipV="1">
              <a:off x="2010230" y="3765599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9"/>
            <p:cNvCxnSpPr>
              <a:stCxn id="22" idx="0"/>
              <a:endCxn id="25" idx="2"/>
            </p:cNvCxnSpPr>
            <p:nvPr/>
          </p:nvCxnSpPr>
          <p:spPr>
            <a:xfrm flipV="1">
              <a:off x="1420088" y="3768842"/>
              <a:ext cx="5693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10"/>
            <p:cNvSpPr txBox="1"/>
            <p:nvPr/>
          </p:nvSpPr>
          <p:spPr>
            <a:xfrm>
              <a:off x="1713429" y="295974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37" name="Gerade Verbindung 9"/>
            <p:cNvCxnSpPr>
              <a:stCxn id="36" idx="2"/>
              <a:endCxn id="25" idx="0"/>
            </p:cNvCxnSpPr>
            <p:nvPr/>
          </p:nvCxnSpPr>
          <p:spPr>
            <a:xfrm flipH="1">
              <a:off x="1425781" y="3285700"/>
              <a:ext cx="596631" cy="1571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9"/>
            <p:cNvCxnSpPr>
              <a:stCxn id="36" idx="2"/>
              <a:endCxn id="26" idx="0"/>
            </p:cNvCxnSpPr>
            <p:nvPr/>
          </p:nvCxnSpPr>
          <p:spPr>
            <a:xfrm flipH="1">
              <a:off x="2015926" y="3285700"/>
              <a:ext cx="6486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"/>
            <p:cNvCxnSpPr>
              <a:stCxn id="36" idx="2"/>
              <a:endCxn id="27" idx="0"/>
            </p:cNvCxnSpPr>
            <p:nvPr/>
          </p:nvCxnSpPr>
          <p:spPr>
            <a:xfrm>
              <a:off x="2022412" y="3285700"/>
              <a:ext cx="554476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7"/>
            <p:cNvSpPr txBox="1"/>
            <p:nvPr/>
          </p:nvSpPr>
          <p:spPr>
            <a:xfrm>
              <a:off x="1686798" y="246761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7" name="Gerade Verbindung 9"/>
            <p:cNvCxnSpPr>
              <a:stCxn id="46" idx="2"/>
              <a:endCxn id="36" idx="0"/>
            </p:cNvCxnSpPr>
            <p:nvPr/>
          </p:nvCxnSpPr>
          <p:spPr>
            <a:xfrm>
              <a:off x="2019960" y="2793571"/>
              <a:ext cx="2452" cy="1661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62158" y="2474109"/>
            <a:ext cx="2041168" cy="2219605"/>
            <a:chOff x="3162158" y="2474109"/>
            <a:chExt cx="2041168" cy="2219605"/>
          </a:xfrm>
        </p:grpSpPr>
        <p:sp>
          <p:nvSpPr>
            <p:cNvPr id="8" name="Textfeld 10"/>
            <p:cNvSpPr txBox="1"/>
            <p:nvPr/>
          </p:nvSpPr>
          <p:spPr>
            <a:xfrm>
              <a:off x="3924496" y="2937857"/>
              <a:ext cx="91464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A=B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Gerade Verbindung 11"/>
            <p:cNvCxnSpPr>
              <a:stCxn id="60" idx="0"/>
              <a:endCxn id="8" idx="2"/>
            </p:cNvCxnSpPr>
            <p:nvPr/>
          </p:nvCxnSpPr>
          <p:spPr>
            <a:xfrm flipV="1">
              <a:off x="3779877" y="3263809"/>
              <a:ext cx="601941" cy="101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9"/>
            <p:cNvCxnSpPr>
              <a:stCxn id="54" idx="0"/>
              <a:endCxn id="57" idx="2"/>
            </p:cNvCxnSpPr>
            <p:nvPr/>
          </p:nvCxnSpPr>
          <p:spPr>
            <a:xfrm flipV="1">
              <a:off x="4056282" y="4177409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7"/>
            <p:cNvSpPr txBox="1"/>
            <p:nvPr/>
          </p:nvSpPr>
          <p:spPr>
            <a:xfrm>
              <a:off x="3162158" y="4361277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54" name="Textfeld 7"/>
            <p:cNvSpPr txBox="1"/>
            <p:nvPr/>
          </p:nvSpPr>
          <p:spPr>
            <a:xfrm>
              <a:off x="3723120" y="4367762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56" name="Textfeld 10"/>
            <p:cNvSpPr txBox="1"/>
            <p:nvPr/>
          </p:nvSpPr>
          <p:spPr>
            <a:xfrm>
              <a:off x="3192033" y="384497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feld 10"/>
            <p:cNvSpPr txBox="1"/>
            <p:nvPr/>
          </p:nvSpPr>
          <p:spPr>
            <a:xfrm>
              <a:off x="3752995" y="385145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Gerade Verbindung 9"/>
            <p:cNvCxnSpPr>
              <a:stCxn id="53" idx="0"/>
              <a:endCxn id="56" idx="2"/>
            </p:cNvCxnSpPr>
            <p:nvPr/>
          </p:nvCxnSpPr>
          <p:spPr>
            <a:xfrm flipV="1">
              <a:off x="3495320" y="4170923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10"/>
            <p:cNvSpPr txBox="1"/>
            <p:nvPr/>
          </p:nvSpPr>
          <p:spPr>
            <a:xfrm>
              <a:off x="3470894" y="336507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62" name="Gerade Verbindung 9"/>
            <p:cNvCxnSpPr>
              <a:stCxn id="60" idx="2"/>
              <a:endCxn id="56" idx="0"/>
            </p:cNvCxnSpPr>
            <p:nvPr/>
          </p:nvCxnSpPr>
          <p:spPr>
            <a:xfrm flipH="1">
              <a:off x="3501016" y="3691024"/>
              <a:ext cx="278861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9"/>
            <p:cNvCxnSpPr>
              <a:stCxn id="60" idx="2"/>
              <a:endCxn id="57" idx="0"/>
            </p:cNvCxnSpPr>
            <p:nvPr/>
          </p:nvCxnSpPr>
          <p:spPr>
            <a:xfrm>
              <a:off x="3779877" y="3691024"/>
              <a:ext cx="282101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7"/>
            <p:cNvSpPr txBox="1"/>
            <p:nvPr/>
          </p:nvSpPr>
          <p:spPr>
            <a:xfrm>
              <a:off x="4047379" y="247410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65" name="Gerade Verbindung 9"/>
            <p:cNvCxnSpPr>
              <a:stCxn id="64" idx="2"/>
              <a:endCxn id="8" idx="0"/>
            </p:cNvCxnSpPr>
            <p:nvPr/>
          </p:nvCxnSpPr>
          <p:spPr>
            <a:xfrm>
              <a:off x="4380541" y="2800061"/>
              <a:ext cx="1277" cy="137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9"/>
            <p:cNvCxnSpPr>
              <a:stCxn id="69" idx="0"/>
              <a:endCxn id="70" idx="2"/>
            </p:cNvCxnSpPr>
            <p:nvPr/>
          </p:nvCxnSpPr>
          <p:spPr>
            <a:xfrm flipV="1">
              <a:off x="4870165" y="3707238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7"/>
            <p:cNvSpPr txBox="1"/>
            <p:nvPr/>
          </p:nvSpPr>
          <p:spPr>
            <a:xfrm>
              <a:off x="4537003" y="3897591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Ad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feld 10"/>
            <p:cNvSpPr txBox="1"/>
            <p:nvPr/>
          </p:nvSpPr>
          <p:spPr>
            <a:xfrm>
              <a:off x="4566878" y="3381286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d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71" name="Gerade Verbindung 11"/>
            <p:cNvCxnSpPr>
              <a:stCxn id="70" idx="0"/>
              <a:endCxn id="8" idx="2"/>
            </p:cNvCxnSpPr>
            <p:nvPr/>
          </p:nvCxnSpPr>
          <p:spPr>
            <a:xfrm flipH="1" flipV="1">
              <a:off x="4381818" y="3263809"/>
              <a:ext cx="494043" cy="117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976717" y="2470865"/>
            <a:ext cx="2949070" cy="2219605"/>
            <a:chOff x="5976717" y="2470865"/>
            <a:chExt cx="2949070" cy="2219605"/>
          </a:xfrm>
        </p:grpSpPr>
        <p:sp>
          <p:nvSpPr>
            <p:cNvPr id="76" name="Textfeld 10"/>
            <p:cNvSpPr txBox="1"/>
            <p:nvPr/>
          </p:nvSpPr>
          <p:spPr>
            <a:xfrm>
              <a:off x="7646957" y="2934613"/>
              <a:ext cx="91464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A=B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77" name="Gerade Verbindung 11"/>
            <p:cNvCxnSpPr>
              <a:stCxn id="84" idx="0"/>
              <a:endCxn id="76" idx="2"/>
            </p:cNvCxnSpPr>
            <p:nvPr/>
          </p:nvCxnSpPr>
          <p:spPr>
            <a:xfrm flipV="1">
              <a:off x="7502338" y="3260565"/>
              <a:ext cx="601941" cy="101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"/>
            <p:cNvCxnSpPr>
              <a:stCxn id="80" idx="0"/>
              <a:endCxn id="82" idx="2"/>
            </p:cNvCxnSpPr>
            <p:nvPr/>
          </p:nvCxnSpPr>
          <p:spPr>
            <a:xfrm flipV="1">
              <a:off x="7778743" y="4174165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"/>
            <p:cNvSpPr txBox="1"/>
            <p:nvPr/>
          </p:nvSpPr>
          <p:spPr>
            <a:xfrm>
              <a:off x="6884619" y="435803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80" name="Textfeld 7"/>
            <p:cNvSpPr txBox="1"/>
            <p:nvPr/>
          </p:nvSpPr>
          <p:spPr>
            <a:xfrm>
              <a:off x="7445581" y="4364518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81" name="Textfeld 10"/>
            <p:cNvSpPr txBox="1"/>
            <p:nvPr/>
          </p:nvSpPr>
          <p:spPr>
            <a:xfrm>
              <a:off x="6914494" y="384172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82" name="Textfeld 10"/>
            <p:cNvSpPr txBox="1"/>
            <p:nvPr/>
          </p:nvSpPr>
          <p:spPr>
            <a:xfrm>
              <a:off x="7475456" y="384821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83" name="Gerade Verbindung 9"/>
            <p:cNvCxnSpPr>
              <a:stCxn id="79" idx="0"/>
              <a:endCxn id="81" idx="2"/>
            </p:cNvCxnSpPr>
            <p:nvPr/>
          </p:nvCxnSpPr>
          <p:spPr>
            <a:xfrm flipV="1">
              <a:off x="7217781" y="4167679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10"/>
            <p:cNvSpPr txBox="1"/>
            <p:nvPr/>
          </p:nvSpPr>
          <p:spPr>
            <a:xfrm>
              <a:off x="7193355" y="336182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85" name="Gerade Verbindung 9"/>
            <p:cNvCxnSpPr>
              <a:stCxn id="84" idx="2"/>
              <a:endCxn id="81" idx="0"/>
            </p:cNvCxnSpPr>
            <p:nvPr/>
          </p:nvCxnSpPr>
          <p:spPr>
            <a:xfrm flipH="1">
              <a:off x="7223477" y="3687780"/>
              <a:ext cx="278861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9"/>
            <p:cNvCxnSpPr>
              <a:stCxn id="84" idx="2"/>
              <a:endCxn id="82" idx="0"/>
            </p:cNvCxnSpPr>
            <p:nvPr/>
          </p:nvCxnSpPr>
          <p:spPr>
            <a:xfrm>
              <a:off x="7502338" y="3687780"/>
              <a:ext cx="282101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7"/>
            <p:cNvSpPr txBox="1"/>
            <p:nvPr/>
          </p:nvSpPr>
          <p:spPr>
            <a:xfrm>
              <a:off x="7769840" y="247086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88" name="Gerade Verbindung 9"/>
            <p:cNvCxnSpPr>
              <a:stCxn id="87" idx="2"/>
              <a:endCxn id="76" idx="0"/>
            </p:cNvCxnSpPr>
            <p:nvPr/>
          </p:nvCxnSpPr>
          <p:spPr>
            <a:xfrm>
              <a:off x="8103002" y="2796817"/>
              <a:ext cx="1277" cy="137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9"/>
            <p:cNvCxnSpPr>
              <a:stCxn id="90" idx="0"/>
              <a:endCxn id="91" idx="2"/>
            </p:cNvCxnSpPr>
            <p:nvPr/>
          </p:nvCxnSpPr>
          <p:spPr>
            <a:xfrm flipV="1">
              <a:off x="8592626" y="3703994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7"/>
            <p:cNvSpPr txBox="1"/>
            <p:nvPr/>
          </p:nvSpPr>
          <p:spPr>
            <a:xfrm>
              <a:off x="8259464" y="3894347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Ad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91" name="Textfeld 10"/>
            <p:cNvSpPr txBox="1"/>
            <p:nvPr/>
          </p:nvSpPr>
          <p:spPr>
            <a:xfrm>
              <a:off x="8289339" y="337804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d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Gerade Verbindung 11"/>
            <p:cNvCxnSpPr>
              <a:stCxn id="91" idx="0"/>
              <a:endCxn id="76" idx="2"/>
            </p:cNvCxnSpPr>
            <p:nvPr/>
          </p:nvCxnSpPr>
          <p:spPr>
            <a:xfrm flipH="1" flipV="1">
              <a:off x="8104279" y="3260565"/>
              <a:ext cx="494043" cy="117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feld 7"/>
            <p:cNvSpPr txBox="1"/>
            <p:nvPr/>
          </p:nvSpPr>
          <p:spPr>
            <a:xfrm>
              <a:off x="5976717" y="3887856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AS</a:t>
              </a:r>
            </a:p>
          </p:txBody>
        </p:sp>
        <p:sp>
          <p:nvSpPr>
            <p:cNvPr id="94" name="Textfeld 10"/>
            <p:cNvSpPr txBox="1"/>
            <p:nvPr/>
          </p:nvSpPr>
          <p:spPr>
            <a:xfrm>
              <a:off x="6006589" y="337155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5" name="Gerade Verbindung 9"/>
            <p:cNvCxnSpPr>
              <a:stCxn id="93" idx="0"/>
              <a:endCxn id="94" idx="2"/>
            </p:cNvCxnSpPr>
            <p:nvPr/>
          </p:nvCxnSpPr>
          <p:spPr>
            <a:xfrm flipV="1">
              <a:off x="6309879" y="3697503"/>
              <a:ext cx="5693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feld 10"/>
            <p:cNvSpPr txBox="1"/>
            <p:nvPr/>
          </p:nvSpPr>
          <p:spPr>
            <a:xfrm>
              <a:off x="6564308" y="292732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97" name="Gerade Verbindung 9"/>
            <p:cNvCxnSpPr>
              <a:stCxn id="96" idx="2"/>
              <a:endCxn id="94" idx="0"/>
            </p:cNvCxnSpPr>
            <p:nvPr/>
          </p:nvCxnSpPr>
          <p:spPr>
            <a:xfrm flipH="1">
              <a:off x="6315572" y="3253273"/>
              <a:ext cx="557719" cy="118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feld 7"/>
            <p:cNvSpPr txBox="1"/>
            <p:nvPr/>
          </p:nvSpPr>
          <p:spPr>
            <a:xfrm>
              <a:off x="6537677" y="2474104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9" name="Gerade Verbindung 9"/>
            <p:cNvCxnSpPr>
              <a:stCxn id="98" idx="2"/>
              <a:endCxn id="96" idx="0"/>
            </p:cNvCxnSpPr>
            <p:nvPr/>
          </p:nvCxnSpPr>
          <p:spPr>
            <a:xfrm>
              <a:off x="6870839" y="2800056"/>
              <a:ext cx="2452" cy="12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11"/>
            <p:cNvCxnSpPr>
              <a:stCxn id="84" idx="0"/>
              <a:endCxn id="96" idx="2"/>
            </p:cNvCxnSpPr>
            <p:nvPr/>
          </p:nvCxnSpPr>
          <p:spPr>
            <a:xfrm flipH="1" flipV="1">
              <a:off x="6873291" y="3253273"/>
              <a:ext cx="629047" cy="108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45040</TotalTime>
  <Words>1812</Words>
  <Application>Microsoft Office PowerPoint</Application>
  <PresentationFormat>On-screen Show (4:3)</PresentationFormat>
  <Paragraphs>527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Consolas</vt:lpstr>
      <vt:lpstr>Sun-ExtA</vt:lpstr>
      <vt:lpstr>Wingdings</vt:lpstr>
      <vt:lpstr>TU Graz Standard</vt:lpstr>
      <vt:lpstr>Data Integration and Large Scale Analysis 11 Stream Processing</vt:lpstr>
      <vt:lpstr>Announcements/Org</vt:lpstr>
      <vt:lpstr>Agenda</vt:lpstr>
      <vt:lpstr>Data Stream Processing</vt:lpstr>
      <vt:lpstr>Stream Processing Terminology</vt:lpstr>
      <vt:lpstr>Stream Processing Terminology, cont.</vt:lpstr>
      <vt:lpstr>History of Stream Processing Systems</vt:lpstr>
      <vt:lpstr>System Architecture – Native Streaming</vt:lpstr>
      <vt:lpstr>System Architecture – Sharing </vt:lpstr>
      <vt:lpstr>System Architecture – Handling Overload</vt:lpstr>
      <vt:lpstr>Time (Event, System, Processing)</vt:lpstr>
      <vt:lpstr>Durability and Consistency Guarantees</vt:lpstr>
      <vt:lpstr>Window Semantics</vt:lpstr>
      <vt:lpstr>Stream Joins</vt:lpstr>
      <vt:lpstr>Stream Joins, cont.</vt:lpstr>
      <vt:lpstr>Distributed Stream Processing</vt:lpstr>
      <vt:lpstr>Query-Aware Stream Partitioning</vt:lpstr>
      <vt:lpstr>Query-Aware Stream Partitioning, cont.</vt:lpstr>
      <vt:lpstr>Stream Group Partitioning</vt:lpstr>
      <vt:lpstr>Example Apache Storm</vt:lpstr>
      <vt:lpstr>Example Twitter Heron</vt:lpstr>
      <vt:lpstr>Discretized Stream (Batch) Computation</vt:lpstr>
      <vt:lpstr>Unified Batch/Streaming Engines</vt:lpstr>
      <vt:lpstr>Data Stream Mining</vt:lpstr>
      <vt:lpstr>Overview Stream Mining</vt:lpstr>
      <vt:lpstr>Number of Distinct Items</vt:lpstr>
      <vt:lpstr>Stream Summarization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- 11 Stream Processing</dc:title>
  <dc:subject/>
  <dc:creator>Shafaq Siddiqi</dc:creator>
  <cp:keywords/>
  <dc:description/>
  <cp:lastModifiedBy>Shafaq Siddiqui</cp:lastModifiedBy>
  <cp:revision>1945</cp:revision>
  <cp:lastPrinted>2020-01-20T19:46:59Z</cp:lastPrinted>
  <dcterms:created xsi:type="dcterms:W3CDTF">2018-07-12T06:39:10Z</dcterms:created>
  <dcterms:modified xsi:type="dcterms:W3CDTF">2023-01-27T13:35:59Z</dcterms:modified>
  <cp:category/>
</cp:coreProperties>
</file>